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474" r:id="rId3"/>
    <p:sldId id="473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66"/>
    <a:srgbClr val="00FFFF"/>
    <a:srgbClr val="FFFF99"/>
    <a:srgbClr val="00FF00"/>
    <a:srgbClr val="FFFF00"/>
    <a:srgbClr val="0060A8"/>
    <a:srgbClr val="FF00FF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85646" autoAdjust="0"/>
  </p:normalViewPr>
  <p:slideViewPr>
    <p:cSldViewPr>
      <p:cViewPr varScale="1">
        <p:scale>
          <a:sx n="83" d="100"/>
          <a:sy n="83" d="100"/>
        </p:scale>
        <p:origin x="2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37E387-0682-4427-95F5-24B3B995A8EC}" type="datetimeFigureOut">
              <a:rPr lang="en-CA"/>
              <a:pPr>
                <a:defRPr/>
              </a:pPr>
              <a:t>2015-08-27</a:t>
            </a:fld>
            <a:endParaRPr lang="en-CA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483D7-7165-4236-A9B2-DBCA9E698BF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303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650B5B-DB3B-4ED8-9C88-27E60A8F7581}" type="datetimeFigureOut">
              <a:rPr lang="en-CA"/>
              <a:pPr>
                <a:defRPr/>
              </a:pPr>
              <a:t>2015-08-27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0A89DA-E82C-451D-AADB-5EEF181484E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1570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D69BF-83C0-47D6-84FA-A98CB50D7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9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3A07-E4F2-47AE-AD61-E6053A710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0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CECD-B20C-4D38-BFC8-74702F5E1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2603-D1EC-4212-A9E3-D9421D4A9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6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8F73-974A-4705-A3DE-CB0E890D2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0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A901-C84C-4858-BA49-C56715B7E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4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AFF8-3AF5-4D6B-A5A0-F0B14E255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2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5619-A993-478A-890B-8983A3CFF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C26F-5D5B-41CF-A97B-05E5C3425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36E6-F63D-4F2A-97FB-E37964ACB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3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1C7DE-B0A4-43CC-8934-52724D673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3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12523B8E-78FB-4C22-94CA-79545ACC5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cherspayteachers.com/Product/Microscope-Parts-Crossword-659932" TargetMode="External"/><Relationship Id="rId13" Type="http://schemas.openxmlformats.org/officeDocument/2006/relationships/hyperlink" Target="http://www.teacherspayteachers.com/Product/Microscope-Parts-Quiz-659948" TargetMode="External"/><Relationship Id="rId18" Type="http://schemas.openxmlformats.org/officeDocument/2006/relationships/image" Target="../media/image13.jpg"/><Relationship Id="rId26" Type="http://schemas.openxmlformats.org/officeDocument/2006/relationships/image" Target="../media/image20.jpg"/><Relationship Id="rId3" Type="http://schemas.openxmlformats.org/officeDocument/2006/relationships/image" Target="../media/image2.jpg"/><Relationship Id="rId21" Type="http://schemas.openxmlformats.org/officeDocument/2006/relationships/image" Target="../media/image16.jp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image" Target="../media/image12.jpg"/><Relationship Id="rId25" Type="http://schemas.openxmlformats.org/officeDocument/2006/relationships/hyperlink" Target="http://www.teacherspayteachers.com/Product/Microscope-Parts-Task-Cards-1056937" TargetMode="Externa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jpg"/><Relationship Id="rId20" Type="http://schemas.openxmlformats.org/officeDocument/2006/relationships/image" Target="../media/image15.jpg"/><Relationship Id="rId1" Type="http://schemas.openxmlformats.org/officeDocument/2006/relationships/tags" Target="../tags/tag1.xml"/><Relationship Id="rId6" Type="http://schemas.openxmlformats.org/officeDocument/2006/relationships/hyperlink" Target="http://www.teacherspayteachers.com/Product/Microscope-Parts-PowerPoint-Worksheet-659917" TargetMode="External"/><Relationship Id="rId11" Type="http://schemas.openxmlformats.org/officeDocument/2006/relationships/hyperlink" Target="http://www.teacherspayteachers.com/Product/Microscope-Parts-Review-Worksheet-659924" TargetMode="External"/><Relationship Id="rId24" Type="http://schemas.openxmlformats.org/officeDocument/2006/relationships/image" Target="../media/image19.jpg"/><Relationship Id="rId5" Type="http://schemas.openxmlformats.org/officeDocument/2006/relationships/image" Target="../media/image4.jpeg"/><Relationship Id="rId15" Type="http://schemas.openxmlformats.org/officeDocument/2006/relationships/image" Target="../media/image10.jpg"/><Relationship Id="rId23" Type="http://schemas.openxmlformats.org/officeDocument/2006/relationships/image" Target="../media/image18.jpg"/><Relationship Id="rId10" Type="http://schemas.openxmlformats.org/officeDocument/2006/relationships/image" Target="../media/image7.jpeg"/><Relationship Id="rId19" Type="http://schemas.openxmlformats.org/officeDocument/2006/relationships/image" Target="../media/image14.jp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9.jpeg"/><Relationship Id="rId22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6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5.wdp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6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microsoft.com/office/2007/relationships/hdphoto" Target="../media/hdphoto6.wdp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6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microsoft.com/office/2007/relationships/hdphoto" Target="../media/hdphoto6.wdp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60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18" Type="http://schemas.openxmlformats.org/officeDocument/2006/relationships/image" Target="../media/image23.jpg"/><Relationship Id="rId3" Type="http://schemas.openxmlformats.org/officeDocument/2006/relationships/image" Target="../media/image2.jpg"/><Relationship Id="rId21" Type="http://schemas.openxmlformats.org/officeDocument/2006/relationships/image" Target="../media/image26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2.jp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0.jpg"/><Relationship Id="rId10" Type="http://schemas.openxmlformats.org/officeDocument/2006/relationships/image" Target="../media/image16.jpg"/><Relationship Id="rId19" Type="http://schemas.openxmlformats.org/officeDocument/2006/relationships/image" Target="../media/image24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hyperlink" Target="http://www.teacherspayteachers.com/Product/Microscope-Parts-Task-Cards-1056937" TargetMode="External"/><Relationship Id="rId22" Type="http://schemas.openxmlformats.org/officeDocument/2006/relationships/image" Target="../media/image2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69.jpg"/><Relationship Id="rId4" Type="http://schemas.openxmlformats.org/officeDocument/2006/relationships/image" Target="../media/image6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microsoft.com/office/2007/relationships/hdphoto" Target="../media/hdphoto4.wdp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5" Type="http://schemas.openxmlformats.org/officeDocument/2006/relationships/image" Target="../media/image60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g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www.teacherspayteachers.com/Store/Tangstar-Scienc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2.jpg"/><Relationship Id="rId21" Type="http://schemas.openxmlformats.org/officeDocument/2006/relationships/image" Target="../media/image50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tags" Target="../tags/tag4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5.gif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57.jpeg"/><Relationship Id="rId10" Type="http://schemas.microsoft.com/office/2007/relationships/hdphoto" Target="../media/hdphoto3.wdp"/><Relationship Id="rId4" Type="http://schemas.openxmlformats.org/officeDocument/2006/relationships/image" Target="../media/image56.jpeg"/><Relationship Id="rId9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microsoft.com/office/2007/relationships/hdphoto" Target="../media/hdphoto4.wdp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791">
            <a:off x="1198528" y="2091847"/>
            <a:ext cx="1593640" cy="2054957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4" y="1944595"/>
            <a:ext cx="1593640" cy="2054957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0" y="703853"/>
            <a:ext cx="91440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buSzPct val="120000"/>
            </a:pP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Resources</a:t>
            </a:r>
            <a:r>
              <a:rPr lang="en-CA" dirty="0" smtClean="0"/>
              <a:t> (with answer keys) for the Microscope Parts PowerPoint </a:t>
            </a:r>
          </a:p>
          <a:p>
            <a:pPr algn="ctr">
              <a:lnSpc>
                <a:spcPct val="85000"/>
              </a:lnSpc>
              <a:buSzPct val="120000"/>
            </a:pPr>
            <a:r>
              <a:rPr lang="en-CA" dirty="0" smtClean="0"/>
              <a:t>can be found at my TPT store and can be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purchased separately</a:t>
            </a:r>
            <a:r>
              <a:rPr lang="en-CA" dirty="0" smtClean="0"/>
              <a:t>…..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12950"/>
            <a:ext cx="9158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sz="3200" dirty="0" smtClean="0"/>
              <a:t>Please enjoy this </a:t>
            </a:r>
            <a:r>
              <a:rPr lang="en-CA" sz="3200" dirty="0" smtClean="0">
                <a:solidFill>
                  <a:srgbClr val="0000FF"/>
                </a:solidFill>
              </a:rPr>
              <a:t>FREE Microscope Parts PowerPoint</a:t>
            </a:r>
            <a:r>
              <a:rPr lang="en-CA" sz="3200" dirty="0" smtClean="0"/>
              <a:t>.</a:t>
            </a: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410">
            <a:off x="319524" y="1797933"/>
            <a:ext cx="1593640" cy="2054957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hlinkClick r:id="rId6"/>
          </p:cNvPr>
          <p:cNvSpPr txBox="1"/>
          <p:nvPr/>
        </p:nvSpPr>
        <p:spPr>
          <a:xfrm>
            <a:off x="558877" y="4117336"/>
            <a:ext cx="1736629" cy="683264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PowerPoint </a:t>
            </a:r>
          </a:p>
          <a:p>
            <a:pPr algn="ct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Worksheet</a:t>
            </a:r>
          </a:p>
        </p:txBody>
      </p:sp>
      <p:pic>
        <p:nvPicPr>
          <p:cNvPr id="18" name="Picture 17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120">
            <a:off x="2442362" y="4300932"/>
            <a:ext cx="1568735" cy="2024286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308">
            <a:off x="3395861" y="1538947"/>
            <a:ext cx="1553707" cy="200346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hlinkClick r:id="rId8"/>
          </p:cNvPr>
          <p:cNvSpPr txBox="1"/>
          <p:nvPr/>
        </p:nvSpPr>
        <p:spPr>
          <a:xfrm>
            <a:off x="2512606" y="6253350"/>
            <a:ext cx="1525994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Crossword</a:t>
            </a:r>
          </a:p>
        </p:txBody>
      </p:sp>
      <p:pic>
        <p:nvPicPr>
          <p:cNvPr id="22" name="Picture 21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05">
            <a:off x="3860721" y="1925816"/>
            <a:ext cx="1553707" cy="200346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hlinkClick r:id="rId11"/>
          </p:cNvPr>
          <p:cNvSpPr txBox="1"/>
          <p:nvPr/>
        </p:nvSpPr>
        <p:spPr>
          <a:xfrm>
            <a:off x="3581400" y="3736336"/>
            <a:ext cx="1575367" cy="683264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Review</a:t>
            </a:r>
          </a:p>
          <a:p>
            <a:pPr algn="ct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Worksheet</a:t>
            </a:r>
          </a:p>
        </p:txBody>
      </p:sp>
      <p:pic>
        <p:nvPicPr>
          <p:cNvPr id="21" name="Picture 20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31">
            <a:off x="5151297" y="4305049"/>
            <a:ext cx="1553398" cy="2006473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hlinkClick r:id="rId13"/>
          </p:cNvPr>
          <p:cNvSpPr txBox="1"/>
          <p:nvPr/>
        </p:nvSpPr>
        <p:spPr>
          <a:xfrm>
            <a:off x="5466109" y="6247670"/>
            <a:ext cx="758541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Quiz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23" y="3311448"/>
            <a:ext cx="1783577" cy="133675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40" y="3170982"/>
            <a:ext cx="1787300" cy="134047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11" y="3026791"/>
            <a:ext cx="1794746" cy="1344198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28" y="2878876"/>
            <a:ext cx="1787300" cy="134792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21" y="2742131"/>
            <a:ext cx="1791024" cy="133675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84" y="1898183"/>
            <a:ext cx="1791024" cy="133675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40" y="1793892"/>
            <a:ext cx="1787300" cy="134047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96" y="1685878"/>
            <a:ext cx="1787299" cy="1344198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75" y="1577864"/>
            <a:ext cx="1783576" cy="1344198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6" y="1477296"/>
            <a:ext cx="1791024" cy="133675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hlinkClick r:id="rId25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050">
            <a:off x="5917212" y="1985130"/>
            <a:ext cx="2350932" cy="1766881"/>
          </a:xfrm>
          <a:prstGeom prst="rect">
            <a:avLst/>
          </a:prstGeom>
          <a:ln>
            <a:noFill/>
          </a:ln>
          <a:effectLst>
            <a:outerShdw blurRad="114300" dist="1651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hlinkClick r:id="rId25"/>
          </p:cNvPr>
          <p:cNvSpPr txBox="1"/>
          <p:nvPr/>
        </p:nvSpPr>
        <p:spPr>
          <a:xfrm>
            <a:off x="7121728" y="4615174"/>
            <a:ext cx="1515351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Task Cards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98"/>
    </mc:Choice>
    <mc:Fallback xmlns="">
      <p:transition advTm="749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1650" y="1496704"/>
            <a:ext cx="2492434" cy="2694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446278" y="762000"/>
            <a:ext cx="410477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Ocular Lens / </a:t>
            </a:r>
            <a:r>
              <a:rPr lang="en-CA" dirty="0" smtClean="0"/>
              <a:t>Eyepiece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Contains a lens to </a:t>
            </a:r>
            <a:r>
              <a:rPr lang="en-CA" b="0" dirty="0" smtClean="0"/>
              <a:t>_______</a:t>
            </a:r>
            <a:r>
              <a:rPr lang="en-CA" dirty="0" smtClean="0"/>
              <a:t> the image of the specimen.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529006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usual </a:t>
            </a:r>
            <a:r>
              <a:rPr lang="en-CA" dirty="0"/>
              <a:t>m</a:t>
            </a:r>
            <a:r>
              <a:rPr lang="en-CA" dirty="0" smtClean="0"/>
              <a:t>agnification is </a:t>
            </a:r>
            <a:r>
              <a:rPr lang="en-CA" b="0" dirty="0" smtClean="0"/>
              <a:t>___ </a:t>
            </a:r>
            <a:r>
              <a:rPr lang="en-CA" dirty="0" smtClean="0"/>
              <a:t>X.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Some microscopes have </a:t>
            </a:r>
            <a:r>
              <a:rPr lang="en-CA" b="0" dirty="0" smtClean="0"/>
              <a:t>___</a:t>
            </a:r>
            <a:r>
              <a:rPr lang="en-CA" dirty="0" smtClean="0"/>
              <a:t> ocular lenses.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6837" y="4405952"/>
            <a:ext cx="121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magnify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527144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2090" y="5789427"/>
            <a:ext cx="683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two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" r="36590" b="39272"/>
          <a:stretch/>
        </p:blipFill>
        <p:spPr>
          <a:xfrm>
            <a:off x="1280950" y="1534886"/>
            <a:ext cx="2493425" cy="2656114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214917" y="12954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943600" y="1769996"/>
            <a:ext cx="304800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1407652" y="1698719"/>
            <a:ext cx="1189327" cy="642107"/>
          </a:xfrm>
          <a:custGeom>
            <a:avLst/>
            <a:gdLst>
              <a:gd name="connsiteX0" fmla="*/ 942861 w 1189327"/>
              <a:gd name="connsiteY0" fmla="*/ 634964 h 642107"/>
              <a:gd name="connsiteX1" fmla="*/ 1077496 w 1189327"/>
              <a:gd name="connsiteY1" fmla="*/ 606915 h 642107"/>
              <a:gd name="connsiteX2" fmla="*/ 1172863 w 1189327"/>
              <a:gd name="connsiteY2" fmla="*/ 505939 h 642107"/>
              <a:gd name="connsiteX3" fmla="*/ 1184083 w 1189327"/>
              <a:gd name="connsiteY3" fmla="*/ 404962 h 642107"/>
              <a:gd name="connsiteX4" fmla="*/ 1116765 w 1189327"/>
              <a:gd name="connsiteY4" fmla="*/ 303985 h 642107"/>
              <a:gd name="connsiteX5" fmla="*/ 1043838 w 1189327"/>
              <a:gd name="connsiteY5" fmla="*/ 247887 h 642107"/>
              <a:gd name="connsiteX6" fmla="*/ 1027008 w 1189327"/>
              <a:gd name="connsiteY6" fmla="*/ 186179 h 642107"/>
              <a:gd name="connsiteX7" fmla="*/ 864323 w 1189327"/>
              <a:gd name="connsiteY7" fmla="*/ 23494 h 642107"/>
              <a:gd name="connsiteX8" fmla="*/ 780176 w 1189327"/>
              <a:gd name="connsiteY8" fmla="*/ 12275 h 642107"/>
              <a:gd name="connsiteX9" fmla="*/ 662370 w 1189327"/>
              <a:gd name="connsiteY9" fmla="*/ 1055 h 642107"/>
              <a:gd name="connsiteX10" fmla="*/ 606272 w 1189327"/>
              <a:gd name="connsiteY10" fmla="*/ 40324 h 642107"/>
              <a:gd name="connsiteX11" fmla="*/ 550174 w 1189327"/>
              <a:gd name="connsiteY11" fmla="*/ 107642 h 642107"/>
              <a:gd name="connsiteX12" fmla="*/ 527735 w 1189327"/>
              <a:gd name="connsiteY12" fmla="*/ 208618 h 642107"/>
              <a:gd name="connsiteX13" fmla="*/ 555784 w 1189327"/>
              <a:gd name="connsiteY13" fmla="*/ 270326 h 642107"/>
              <a:gd name="connsiteX14" fmla="*/ 555784 w 1189327"/>
              <a:gd name="connsiteY14" fmla="*/ 298375 h 642107"/>
              <a:gd name="connsiteX15" fmla="*/ 494076 w 1189327"/>
              <a:gd name="connsiteY15" fmla="*/ 253497 h 642107"/>
              <a:gd name="connsiteX16" fmla="*/ 482856 w 1189327"/>
              <a:gd name="connsiteY16" fmla="*/ 191789 h 642107"/>
              <a:gd name="connsiteX17" fmla="*/ 303342 w 1189327"/>
              <a:gd name="connsiteY17" fmla="*/ 40324 h 642107"/>
              <a:gd name="connsiteX18" fmla="*/ 230414 w 1189327"/>
              <a:gd name="connsiteY18" fmla="*/ 29104 h 642107"/>
              <a:gd name="connsiteX19" fmla="*/ 196755 w 1189327"/>
              <a:gd name="connsiteY19" fmla="*/ 6665 h 642107"/>
              <a:gd name="connsiteX20" fmla="*/ 106998 w 1189327"/>
              <a:gd name="connsiteY20" fmla="*/ 23494 h 642107"/>
              <a:gd name="connsiteX21" fmla="*/ 34071 w 1189327"/>
              <a:gd name="connsiteY21" fmla="*/ 102032 h 642107"/>
              <a:gd name="connsiteX22" fmla="*/ 412 w 1189327"/>
              <a:gd name="connsiteY22" fmla="*/ 191789 h 642107"/>
              <a:gd name="connsiteX23" fmla="*/ 17241 w 1189327"/>
              <a:gd name="connsiteY23" fmla="*/ 275936 h 642107"/>
              <a:gd name="connsiteX24" fmla="*/ 45290 w 1189327"/>
              <a:gd name="connsiteY24" fmla="*/ 343254 h 642107"/>
              <a:gd name="connsiteX25" fmla="*/ 62120 w 1189327"/>
              <a:gd name="connsiteY25" fmla="*/ 382523 h 642107"/>
              <a:gd name="connsiteX26" fmla="*/ 213585 w 1189327"/>
              <a:gd name="connsiteY26" fmla="*/ 483499 h 642107"/>
              <a:gd name="connsiteX27" fmla="*/ 269683 w 1189327"/>
              <a:gd name="connsiteY27" fmla="*/ 505939 h 642107"/>
              <a:gd name="connsiteX28" fmla="*/ 409928 w 1189327"/>
              <a:gd name="connsiteY28" fmla="*/ 634964 h 642107"/>
              <a:gd name="connsiteX29" fmla="*/ 522125 w 1189327"/>
              <a:gd name="connsiteY29" fmla="*/ 618135 h 642107"/>
              <a:gd name="connsiteX30" fmla="*/ 606272 w 1189327"/>
              <a:gd name="connsiteY30" fmla="*/ 556427 h 642107"/>
              <a:gd name="connsiteX31" fmla="*/ 639931 w 1189327"/>
              <a:gd name="connsiteY31" fmla="*/ 494719 h 642107"/>
              <a:gd name="connsiteX32" fmla="*/ 645541 w 1189327"/>
              <a:gd name="connsiteY32" fmla="*/ 416182 h 642107"/>
              <a:gd name="connsiteX33" fmla="*/ 718468 w 1189327"/>
              <a:gd name="connsiteY33" fmla="*/ 494719 h 642107"/>
              <a:gd name="connsiteX34" fmla="*/ 791396 w 1189327"/>
              <a:gd name="connsiteY34" fmla="*/ 500329 h 642107"/>
              <a:gd name="connsiteX35" fmla="*/ 942861 w 1189327"/>
              <a:gd name="connsiteY35" fmla="*/ 634964 h 64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89327" h="642107">
                <a:moveTo>
                  <a:pt x="942861" y="634964"/>
                </a:moveTo>
                <a:cubicBezTo>
                  <a:pt x="990544" y="652728"/>
                  <a:pt x="1039162" y="628419"/>
                  <a:pt x="1077496" y="606915"/>
                </a:cubicBezTo>
                <a:cubicBezTo>
                  <a:pt x="1115830" y="585411"/>
                  <a:pt x="1155099" y="539598"/>
                  <a:pt x="1172863" y="505939"/>
                </a:cubicBezTo>
                <a:cubicBezTo>
                  <a:pt x="1190627" y="472280"/>
                  <a:pt x="1193433" y="438621"/>
                  <a:pt x="1184083" y="404962"/>
                </a:cubicBezTo>
                <a:cubicBezTo>
                  <a:pt x="1174733" y="371303"/>
                  <a:pt x="1140139" y="330164"/>
                  <a:pt x="1116765" y="303985"/>
                </a:cubicBezTo>
                <a:cubicBezTo>
                  <a:pt x="1093391" y="277806"/>
                  <a:pt x="1058797" y="267521"/>
                  <a:pt x="1043838" y="247887"/>
                </a:cubicBezTo>
                <a:cubicBezTo>
                  <a:pt x="1028879" y="228253"/>
                  <a:pt x="1056927" y="223578"/>
                  <a:pt x="1027008" y="186179"/>
                </a:cubicBezTo>
                <a:cubicBezTo>
                  <a:pt x="997089" y="148780"/>
                  <a:pt x="905462" y="52478"/>
                  <a:pt x="864323" y="23494"/>
                </a:cubicBezTo>
                <a:cubicBezTo>
                  <a:pt x="823184" y="-5490"/>
                  <a:pt x="813835" y="16015"/>
                  <a:pt x="780176" y="12275"/>
                </a:cubicBezTo>
                <a:cubicBezTo>
                  <a:pt x="746517" y="8535"/>
                  <a:pt x="691354" y="-3620"/>
                  <a:pt x="662370" y="1055"/>
                </a:cubicBezTo>
                <a:cubicBezTo>
                  <a:pt x="633386" y="5730"/>
                  <a:pt x="624971" y="22560"/>
                  <a:pt x="606272" y="40324"/>
                </a:cubicBezTo>
                <a:cubicBezTo>
                  <a:pt x="587573" y="58088"/>
                  <a:pt x="563263" y="79593"/>
                  <a:pt x="550174" y="107642"/>
                </a:cubicBezTo>
                <a:cubicBezTo>
                  <a:pt x="537084" y="135691"/>
                  <a:pt x="526800" y="181504"/>
                  <a:pt x="527735" y="208618"/>
                </a:cubicBezTo>
                <a:cubicBezTo>
                  <a:pt x="528670" y="235732"/>
                  <a:pt x="551109" y="255366"/>
                  <a:pt x="555784" y="270326"/>
                </a:cubicBezTo>
                <a:cubicBezTo>
                  <a:pt x="560459" y="285285"/>
                  <a:pt x="566068" y="301180"/>
                  <a:pt x="555784" y="298375"/>
                </a:cubicBezTo>
                <a:cubicBezTo>
                  <a:pt x="545500" y="295570"/>
                  <a:pt x="506231" y="271261"/>
                  <a:pt x="494076" y="253497"/>
                </a:cubicBezTo>
                <a:cubicBezTo>
                  <a:pt x="481921" y="235733"/>
                  <a:pt x="514645" y="227318"/>
                  <a:pt x="482856" y="191789"/>
                </a:cubicBezTo>
                <a:cubicBezTo>
                  <a:pt x="451067" y="156260"/>
                  <a:pt x="345416" y="67438"/>
                  <a:pt x="303342" y="40324"/>
                </a:cubicBezTo>
                <a:cubicBezTo>
                  <a:pt x="261268" y="13210"/>
                  <a:pt x="248178" y="34714"/>
                  <a:pt x="230414" y="29104"/>
                </a:cubicBezTo>
                <a:cubicBezTo>
                  <a:pt x="212649" y="23494"/>
                  <a:pt x="217324" y="7600"/>
                  <a:pt x="196755" y="6665"/>
                </a:cubicBezTo>
                <a:cubicBezTo>
                  <a:pt x="176186" y="5730"/>
                  <a:pt x="134112" y="7599"/>
                  <a:pt x="106998" y="23494"/>
                </a:cubicBezTo>
                <a:cubicBezTo>
                  <a:pt x="79884" y="39388"/>
                  <a:pt x="51835" y="73983"/>
                  <a:pt x="34071" y="102032"/>
                </a:cubicBezTo>
                <a:cubicBezTo>
                  <a:pt x="16307" y="130081"/>
                  <a:pt x="3217" y="162805"/>
                  <a:pt x="412" y="191789"/>
                </a:cubicBezTo>
                <a:cubicBezTo>
                  <a:pt x="-2393" y="220773"/>
                  <a:pt x="9761" y="250692"/>
                  <a:pt x="17241" y="275936"/>
                </a:cubicBezTo>
                <a:cubicBezTo>
                  <a:pt x="24721" y="301180"/>
                  <a:pt x="37810" y="325490"/>
                  <a:pt x="45290" y="343254"/>
                </a:cubicBezTo>
                <a:cubicBezTo>
                  <a:pt x="52770" y="361018"/>
                  <a:pt x="34071" y="359149"/>
                  <a:pt x="62120" y="382523"/>
                </a:cubicBezTo>
                <a:cubicBezTo>
                  <a:pt x="90169" y="405897"/>
                  <a:pt x="178991" y="462930"/>
                  <a:pt x="213585" y="483499"/>
                </a:cubicBezTo>
                <a:cubicBezTo>
                  <a:pt x="248179" y="504068"/>
                  <a:pt x="236959" y="480695"/>
                  <a:pt x="269683" y="505939"/>
                </a:cubicBezTo>
                <a:cubicBezTo>
                  <a:pt x="302407" y="531183"/>
                  <a:pt x="367854" y="616265"/>
                  <a:pt x="409928" y="634964"/>
                </a:cubicBezTo>
                <a:cubicBezTo>
                  <a:pt x="452002" y="653663"/>
                  <a:pt x="489401" y="631224"/>
                  <a:pt x="522125" y="618135"/>
                </a:cubicBezTo>
                <a:cubicBezTo>
                  <a:pt x="554849" y="605045"/>
                  <a:pt x="586638" y="576996"/>
                  <a:pt x="606272" y="556427"/>
                </a:cubicBezTo>
                <a:cubicBezTo>
                  <a:pt x="625906" y="535858"/>
                  <a:pt x="633386" y="518093"/>
                  <a:pt x="639931" y="494719"/>
                </a:cubicBezTo>
                <a:cubicBezTo>
                  <a:pt x="646476" y="471345"/>
                  <a:pt x="632452" y="416182"/>
                  <a:pt x="645541" y="416182"/>
                </a:cubicBezTo>
                <a:cubicBezTo>
                  <a:pt x="658630" y="416182"/>
                  <a:pt x="694159" y="480695"/>
                  <a:pt x="718468" y="494719"/>
                </a:cubicBezTo>
                <a:cubicBezTo>
                  <a:pt x="742777" y="508743"/>
                  <a:pt x="753062" y="476020"/>
                  <a:pt x="791396" y="500329"/>
                </a:cubicBezTo>
                <a:cubicBezTo>
                  <a:pt x="829730" y="524638"/>
                  <a:pt x="895178" y="617200"/>
                  <a:pt x="942861" y="634964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9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856" y="5374944"/>
            <a:ext cx="5527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CA" dirty="0" smtClean="0"/>
              <a:t>                                               to </a:t>
            </a:r>
            <a:r>
              <a:rPr lang="en-CA" dirty="0"/>
              <a:t>correctly </a:t>
            </a:r>
            <a:r>
              <a:rPr lang="en-CA" b="0" dirty="0"/>
              <a:t>_____</a:t>
            </a:r>
            <a:r>
              <a:rPr lang="en-CA" dirty="0"/>
              <a:t> the light from the specimen into the viewer’s eye.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1326810" y="762000"/>
            <a:ext cx="234372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 smtClean="0"/>
              <a:t>  Body Tube  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 rot="5400000">
            <a:off x="1409700" y="1104900"/>
            <a:ext cx="22098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12844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</a:t>
            </a:r>
            <a:r>
              <a:rPr lang="en-CA" b="0" dirty="0" smtClean="0"/>
              <a:t>________</a:t>
            </a:r>
            <a:r>
              <a:rPr lang="en-CA" dirty="0" smtClean="0"/>
              <a:t> the eyepiece to the objective lenses.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851" y="4126675"/>
            <a:ext cx="13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connects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972300" y="1496704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B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25252" y="1953904"/>
            <a:ext cx="609600" cy="54581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-606" r="45933" b="71590"/>
          <a:stretch/>
        </p:blipFill>
        <p:spPr>
          <a:xfrm>
            <a:off x="1196698" y="1676399"/>
            <a:ext cx="2838933" cy="212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04800" y="500190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ensures the correct </a:t>
            </a:r>
            <a:r>
              <a:rPr lang="en-CA" b="0" dirty="0" smtClean="0"/>
              <a:t>________</a:t>
            </a:r>
            <a:r>
              <a:rPr lang="en-CA" dirty="0" smtClean="0"/>
              <a:t> of the microscope components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4408" y="4988256"/>
            <a:ext cx="147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alignment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4192" y="5728648"/>
            <a:ext cx="92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direct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050" name="Picture 2" descr="http://www.edow.com/wp-content/uploads/images/eye-profil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16" t="4505" r="6918" b="6566"/>
          <a:stretch/>
        </p:blipFill>
        <p:spPr bwMode="auto">
          <a:xfrm rot="2013990" flipH="1">
            <a:off x="4610277" y="777238"/>
            <a:ext cx="1273579" cy="1298259"/>
          </a:xfrm>
          <a:prstGeom prst="ellipse">
            <a:avLst/>
          </a:prstGeom>
          <a:ln>
            <a:noFill/>
          </a:ln>
          <a:effectLst>
            <a:outerShdw blurRad="114300" dist="889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5474525" y="1650670"/>
            <a:ext cx="1591293" cy="3776353"/>
          </a:xfrm>
          <a:custGeom>
            <a:avLst/>
            <a:gdLst>
              <a:gd name="connsiteX0" fmla="*/ 1591293 w 1591293"/>
              <a:gd name="connsiteY0" fmla="*/ 3776353 h 3776353"/>
              <a:gd name="connsiteX1" fmla="*/ 1591293 w 1591293"/>
              <a:gd name="connsiteY1" fmla="*/ 1472540 h 3776353"/>
              <a:gd name="connsiteX2" fmla="*/ 0 w 1591293"/>
              <a:gd name="connsiteY2" fmla="*/ 0 h 37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1293" h="3776353">
                <a:moveTo>
                  <a:pt x="1591293" y="3776353"/>
                </a:moveTo>
                <a:lnTo>
                  <a:pt x="1591293" y="1472540"/>
                </a:lnTo>
                <a:lnTo>
                  <a:pt x="0" y="0"/>
                </a:lnTo>
              </a:path>
            </a:pathLst>
          </a:custGeom>
          <a:noFill/>
          <a:ln w="101600">
            <a:solidFill>
              <a:srgbClr val="FFFF00"/>
            </a:solidFill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Freeform 7"/>
          <p:cNvSpPr/>
          <p:nvPr/>
        </p:nvSpPr>
        <p:spPr>
          <a:xfrm>
            <a:off x="1828800" y="2286000"/>
            <a:ext cx="1340841" cy="1303064"/>
          </a:xfrm>
          <a:custGeom>
            <a:avLst/>
            <a:gdLst>
              <a:gd name="connsiteX0" fmla="*/ 1062637 w 1368309"/>
              <a:gd name="connsiteY0" fmla="*/ 1348614 h 1349089"/>
              <a:gd name="connsiteX1" fmla="*/ 1114396 w 1368309"/>
              <a:gd name="connsiteY1" fmla="*/ 1245097 h 1349089"/>
              <a:gd name="connsiteX2" fmla="*/ 1209286 w 1368309"/>
              <a:gd name="connsiteY2" fmla="*/ 1141580 h 1349089"/>
              <a:gd name="connsiteX3" fmla="*/ 1261045 w 1368309"/>
              <a:gd name="connsiteY3" fmla="*/ 1072568 h 1349089"/>
              <a:gd name="connsiteX4" fmla="*/ 1364562 w 1368309"/>
              <a:gd name="connsiteY4" fmla="*/ 994931 h 1349089"/>
              <a:gd name="connsiteX5" fmla="*/ 1347309 w 1368309"/>
              <a:gd name="connsiteY5" fmla="*/ 969051 h 1349089"/>
              <a:gd name="connsiteX6" fmla="*/ 389777 w 1368309"/>
              <a:gd name="connsiteY6" fmla="*/ 54651 h 1349089"/>
              <a:gd name="connsiteX7" fmla="*/ 61973 w 1368309"/>
              <a:gd name="connsiteY7" fmla="*/ 132289 h 1349089"/>
              <a:gd name="connsiteX8" fmla="*/ 1588 w 1368309"/>
              <a:gd name="connsiteY8" fmla="*/ 365202 h 1349089"/>
              <a:gd name="connsiteX9" fmla="*/ 87852 w 1368309"/>
              <a:gd name="connsiteY9" fmla="*/ 451467 h 1349089"/>
              <a:gd name="connsiteX10" fmla="*/ 243128 w 1368309"/>
              <a:gd name="connsiteY10" fmla="*/ 598116 h 1349089"/>
              <a:gd name="connsiteX11" fmla="*/ 907362 w 1368309"/>
              <a:gd name="connsiteY11" fmla="*/ 1201965 h 1349089"/>
              <a:gd name="connsiteX12" fmla="*/ 1062637 w 1368309"/>
              <a:gd name="connsiteY12" fmla="*/ 1348614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09" h="1349089">
                <a:moveTo>
                  <a:pt x="1062637" y="1348614"/>
                </a:moveTo>
                <a:cubicBezTo>
                  <a:pt x="1097143" y="1355803"/>
                  <a:pt x="1089955" y="1279603"/>
                  <a:pt x="1114396" y="1245097"/>
                </a:cubicBezTo>
                <a:cubicBezTo>
                  <a:pt x="1138837" y="1210591"/>
                  <a:pt x="1184845" y="1170335"/>
                  <a:pt x="1209286" y="1141580"/>
                </a:cubicBezTo>
                <a:cubicBezTo>
                  <a:pt x="1233728" y="1112825"/>
                  <a:pt x="1235166" y="1097010"/>
                  <a:pt x="1261045" y="1072568"/>
                </a:cubicBezTo>
                <a:cubicBezTo>
                  <a:pt x="1286924" y="1048126"/>
                  <a:pt x="1350185" y="1012184"/>
                  <a:pt x="1364562" y="994931"/>
                </a:cubicBezTo>
                <a:cubicBezTo>
                  <a:pt x="1378939" y="977678"/>
                  <a:pt x="1347309" y="969051"/>
                  <a:pt x="1347309" y="969051"/>
                </a:cubicBezTo>
                <a:cubicBezTo>
                  <a:pt x="1184845" y="812338"/>
                  <a:pt x="604000" y="194111"/>
                  <a:pt x="389777" y="54651"/>
                </a:cubicBezTo>
                <a:cubicBezTo>
                  <a:pt x="175554" y="-84809"/>
                  <a:pt x="126671" y="80531"/>
                  <a:pt x="61973" y="132289"/>
                </a:cubicBezTo>
                <a:cubicBezTo>
                  <a:pt x="-2725" y="184047"/>
                  <a:pt x="-2725" y="312006"/>
                  <a:pt x="1588" y="365202"/>
                </a:cubicBezTo>
                <a:cubicBezTo>
                  <a:pt x="5901" y="418398"/>
                  <a:pt x="47595" y="412648"/>
                  <a:pt x="87852" y="451467"/>
                </a:cubicBezTo>
                <a:cubicBezTo>
                  <a:pt x="128109" y="490286"/>
                  <a:pt x="243128" y="598116"/>
                  <a:pt x="243128" y="598116"/>
                </a:cubicBezTo>
                <a:lnTo>
                  <a:pt x="907362" y="1201965"/>
                </a:lnTo>
                <a:cubicBezTo>
                  <a:pt x="1038196" y="1324172"/>
                  <a:pt x="1028131" y="1341425"/>
                  <a:pt x="1062637" y="1348614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 animBg="1"/>
      <p:bldP spid="4" grpId="0" animBg="1"/>
      <p:bldP spid="5" grpId="0"/>
      <p:bldP spid="20" grpId="0"/>
      <p:bldP spid="16" grpId="0"/>
      <p:bldP spid="19" grpId="0"/>
      <p:bldP spid="25" grpId="0"/>
      <p:bldP spid="2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5224" y="5374575"/>
            <a:ext cx="560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CA" dirty="0" smtClean="0"/>
              <a:t>                                              (the </a:t>
            </a:r>
            <a:r>
              <a:rPr lang="en-CA" dirty="0"/>
              <a:t>other should be </a:t>
            </a:r>
            <a:r>
              <a:rPr lang="en-CA" dirty="0" smtClean="0"/>
              <a:t>under </a:t>
            </a:r>
            <a:r>
              <a:rPr lang="en-CA" dirty="0"/>
              <a:t>the </a:t>
            </a:r>
            <a:r>
              <a:rPr lang="en-CA" b="0" dirty="0"/>
              <a:t>____</a:t>
            </a:r>
            <a:r>
              <a:rPr lang="en-CA" dirty="0"/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5001904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One </a:t>
            </a:r>
            <a:r>
              <a:rPr lang="en-CA" b="0" dirty="0" smtClean="0"/>
              <a:t>____</a:t>
            </a:r>
            <a:r>
              <a:rPr lang="en-CA" dirty="0" smtClean="0"/>
              <a:t> should be around the arm when </a:t>
            </a:r>
            <a:r>
              <a:rPr lang="en-CA" b="0" dirty="0" smtClean="0"/>
              <a:t>_______</a:t>
            </a:r>
            <a:r>
              <a:rPr lang="en-CA" dirty="0" smtClean="0"/>
              <a:t> the microscope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172406" y="762000"/>
            <a:ext cx="1284327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 smtClean="0"/>
              <a:t>  Arm 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3389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</a:t>
            </a:r>
            <a:r>
              <a:rPr lang="en-CA" b="0" dirty="0" smtClean="0"/>
              <a:t>________</a:t>
            </a:r>
            <a:r>
              <a:rPr lang="en-CA" dirty="0" smtClean="0"/>
              <a:t> the body tube to the base.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851" y="4337162"/>
            <a:ext cx="13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connects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499852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hand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117775" y="228212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C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924800" y="2743200"/>
            <a:ext cx="304800" cy="533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7000" y="5370110"/>
            <a:ext cx="12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carrying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3217" y="5731825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base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31531" r="28705" b="34014"/>
          <a:stretch/>
        </p:blipFill>
        <p:spPr>
          <a:xfrm>
            <a:off x="902525" y="1542239"/>
            <a:ext cx="3875101" cy="2513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</p:pic>
      <p:sp>
        <p:nvSpPr>
          <p:cNvPr id="12" name="Freeform 11"/>
          <p:cNvSpPr/>
          <p:nvPr/>
        </p:nvSpPr>
        <p:spPr>
          <a:xfrm>
            <a:off x="1339767" y="1530885"/>
            <a:ext cx="1481478" cy="2334458"/>
          </a:xfrm>
          <a:custGeom>
            <a:avLst/>
            <a:gdLst>
              <a:gd name="connsiteX0" fmla="*/ 1192696 w 1335819"/>
              <a:gd name="connsiteY0" fmla="*/ 0 h 2043485"/>
              <a:gd name="connsiteX1" fmla="*/ 0 w 1335819"/>
              <a:gd name="connsiteY1" fmla="*/ 659958 h 2043485"/>
              <a:gd name="connsiteX2" fmla="*/ 23854 w 1335819"/>
              <a:gd name="connsiteY2" fmla="*/ 2043485 h 2043485"/>
              <a:gd name="connsiteX3" fmla="*/ 238539 w 1335819"/>
              <a:gd name="connsiteY3" fmla="*/ 1971923 h 2043485"/>
              <a:gd name="connsiteX4" fmla="*/ 270345 w 1335819"/>
              <a:gd name="connsiteY4" fmla="*/ 1995777 h 2043485"/>
              <a:gd name="connsiteX5" fmla="*/ 286247 w 1335819"/>
              <a:gd name="connsiteY5" fmla="*/ 1987826 h 2043485"/>
              <a:gd name="connsiteX6" fmla="*/ 286247 w 1335819"/>
              <a:gd name="connsiteY6" fmla="*/ 1987826 h 2043485"/>
              <a:gd name="connsiteX7" fmla="*/ 278296 w 1335819"/>
              <a:gd name="connsiteY7" fmla="*/ 1884459 h 2043485"/>
              <a:gd name="connsiteX8" fmla="*/ 381663 w 1335819"/>
              <a:gd name="connsiteY8" fmla="*/ 1868556 h 2043485"/>
              <a:gd name="connsiteX9" fmla="*/ 381663 w 1335819"/>
              <a:gd name="connsiteY9" fmla="*/ 1868556 h 2043485"/>
              <a:gd name="connsiteX10" fmla="*/ 397565 w 1335819"/>
              <a:gd name="connsiteY10" fmla="*/ 1820849 h 2043485"/>
              <a:gd name="connsiteX11" fmla="*/ 691764 w 1335819"/>
              <a:gd name="connsiteY11" fmla="*/ 1757238 h 2043485"/>
              <a:gd name="connsiteX12" fmla="*/ 691764 w 1335819"/>
              <a:gd name="connsiteY12" fmla="*/ 1630017 h 2043485"/>
              <a:gd name="connsiteX13" fmla="*/ 477078 w 1335819"/>
              <a:gd name="connsiteY13" fmla="*/ 1622066 h 2043485"/>
              <a:gd name="connsiteX14" fmla="*/ 477078 w 1335819"/>
              <a:gd name="connsiteY14" fmla="*/ 1566407 h 2043485"/>
              <a:gd name="connsiteX15" fmla="*/ 747423 w 1335819"/>
              <a:gd name="connsiteY15" fmla="*/ 1494845 h 2043485"/>
              <a:gd name="connsiteX16" fmla="*/ 763325 w 1335819"/>
              <a:gd name="connsiteY16" fmla="*/ 1470991 h 2043485"/>
              <a:gd name="connsiteX17" fmla="*/ 763325 w 1335819"/>
              <a:gd name="connsiteY17" fmla="*/ 1407381 h 2043485"/>
              <a:gd name="connsiteX18" fmla="*/ 731520 w 1335819"/>
              <a:gd name="connsiteY18" fmla="*/ 1407381 h 2043485"/>
              <a:gd name="connsiteX19" fmla="*/ 731520 w 1335819"/>
              <a:gd name="connsiteY19" fmla="*/ 1296062 h 2043485"/>
              <a:gd name="connsiteX20" fmla="*/ 779228 w 1335819"/>
              <a:gd name="connsiteY20" fmla="*/ 1264257 h 2043485"/>
              <a:gd name="connsiteX21" fmla="*/ 811033 w 1335819"/>
              <a:gd name="connsiteY21" fmla="*/ 1288111 h 2043485"/>
              <a:gd name="connsiteX22" fmla="*/ 803082 w 1335819"/>
              <a:gd name="connsiteY22" fmla="*/ 795130 h 2043485"/>
              <a:gd name="connsiteX23" fmla="*/ 1335819 w 1335819"/>
              <a:gd name="connsiteY23" fmla="*/ 349857 h 2043485"/>
              <a:gd name="connsiteX24" fmla="*/ 1264258 w 1335819"/>
              <a:gd name="connsiteY24" fmla="*/ 214685 h 2043485"/>
              <a:gd name="connsiteX25" fmla="*/ 1192696 w 1335819"/>
              <a:gd name="connsiteY25" fmla="*/ 0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5819" h="2043485">
                <a:moveTo>
                  <a:pt x="1192696" y="0"/>
                </a:moveTo>
                <a:lnTo>
                  <a:pt x="0" y="659958"/>
                </a:lnTo>
                <a:lnTo>
                  <a:pt x="23854" y="2043485"/>
                </a:lnTo>
                <a:lnTo>
                  <a:pt x="238539" y="1971923"/>
                </a:lnTo>
                <a:lnTo>
                  <a:pt x="270345" y="1995777"/>
                </a:lnTo>
                <a:lnTo>
                  <a:pt x="286247" y="1987826"/>
                </a:lnTo>
                <a:lnTo>
                  <a:pt x="286247" y="1987826"/>
                </a:lnTo>
                <a:lnTo>
                  <a:pt x="278296" y="1884459"/>
                </a:lnTo>
                <a:lnTo>
                  <a:pt x="381663" y="1868556"/>
                </a:lnTo>
                <a:lnTo>
                  <a:pt x="381663" y="1868556"/>
                </a:lnTo>
                <a:lnTo>
                  <a:pt x="397565" y="1820849"/>
                </a:lnTo>
                <a:lnTo>
                  <a:pt x="691764" y="1757238"/>
                </a:lnTo>
                <a:lnTo>
                  <a:pt x="691764" y="1630017"/>
                </a:lnTo>
                <a:lnTo>
                  <a:pt x="477078" y="1622066"/>
                </a:lnTo>
                <a:lnTo>
                  <a:pt x="477078" y="1566407"/>
                </a:lnTo>
                <a:lnTo>
                  <a:pt x="747423" y="1494845"/>
                </a:lnTo>
                <a:lnTo>
                  <a:pt x="763325" y="1470991"/>
                </a:lnTo>
                <a:lnTo>
                  <a:pt x="763325" y="1407381"/>
                </a:lnTo>
                <a:lnTo>
                  <a:pt x="731520" y="1407381"/>
                </a:lnTo>
                <a:lnTo>
                  <a:pt x="731520" y="1296062"/>
                </a:lnTo>
                <a:lnTo>
                  <a:pt x="779228" y="1264257"/>
                </a:lnTo>
                <a:lnTo>
                  <a:pt x="811033" y="1288111"/>
                </a:lnTo>
                <a:lnTo>
                  <a:pt x="803082" y="795130"/>
                </a:lnTo>
                <a:lnTo>
                  <a:pt x="1335819" y="349857"/>
                </a:lnTo>
                <a:lnTo>
                  <a:pt x="1264258" y="214685"/>
                </a:lnTo>
                <a:lnTo>
                  <a:pt x="1192696" y="0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59" grpId="0" animBg="1"/>
      <p:bldP spid="5" grpId="0"/>
      <p:bldP spid="20" grpId="0"/>
      <p:bldP spid="26" grpId="0"/>
      <p:bldP spid="21" grpId="0"/>
      <p:bldP spid="24" grpId="0"/>
      <p:bldP spid="2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04800" y="5001904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One </a:t>
            </a:r>
            <a:r>
              <a:rPr lang="en-CA" b="0" dirty="0" smtClean="0"/>
              <a:t>____</a:t>
            </a:r>
            <a:r>
              <a:rPr lang="en-CA" dirty="0" smtClean="0"/>
              <a:t> should be around the arm when </a:t>
            </a:r>
            <a:r>
              <a:rPr lang="en-CA" b="0" dirty="0" smtClean="0"/>
              <a:t>_______</a:t>
            </a:r>
            <a:r>
              <a:rPr lang="en-CA" dirty="0" smtClean="0"/>
              <a:t> the microscope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3389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</a:t>
            </a:r>
            <a:r>
              <a:rPr lang="en-CA" b="0" dirty="0" smtClean="0"/>
              <a:t>________</a:t>
            </a:r>
            <a:r>
              <a:rPr lang="en-CA" dirty="0" smtClean="0"/>
              <a:t> the body tube to the base.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851" y="4337162"/>
            <a:ext cx="13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connects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499852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hand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117775" y="228212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C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924800" y="2743200"/>
            <a:ext cx="304800" cy="533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7000" y="5370110"/>
            <a:ext cx="12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carrying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6" name="Picture 6" descr="01_carry_microscope_P12001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41799" r="13343" b="1"/>
          <a:stretch/>
        </p:blipFill>
        <p:spPr bwMode="auto">
          <a:xfrm>
            <a:off x="1676400" y="1524000"/>
            <a:ext cx="2287731" cy="249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72406" y="762000"/>
            <a:ext cx="1284327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 smtClean="0"/>
              <a:t>  Arm  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645224" y="5374575"/>
            <a:ext cx="560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CA" dirty="0" smtClean="0"/>
              <a:t>                                              (the </a:t>
            </a:r>
            <a:r>
              <a:rPr lang="en-CA" dirty="0"/>
              <a:t>other should be </a:t>
            </a:r>
            <a:r>
              <a:rPr lang="en-CA" dirty="0" smtClean="0"/>
              <a:t>under </a:t>
            </a:r>
            <a:r>
              <a:rPr lang="en-CA" dirty="0"/>
              <a:t>the </a:t>
            </a:r>
            <a:r>
              <a:rPr lang="en-CA" b="0" dirty="0"/>
              <a:t>____</a:t>
            </a:r>
            <a:r>
              <a:rPr lang="en-CA" dirty="0"/>
              <a:t>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3217" y="5731825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base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9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5224" y="5638800"/>
            <a:ext cx="5450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CA" dirty="0" smtClean="0"/>
              <a:t>                                                         (</a:t>
            </a:r>
            <a:r>
              <a:rPr lang="en-CA" dirty="0"/>
              <a:t>the other hand should </a:t>
            </a:r>
            <a:r>
              <a:rPr lang="en-CA" dirty="0" smtClean="0"/>
              <a:t>be holding the arm).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648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contains the </a:t>
            </a:r>
            <a:r>
              <a:rPr lang="en-CA" b="0" dirty="0" smtClean="0"/>
              <a:t>_________</a:t>
            </a:r>
            <a:r>
              <a:rPr lang="en-CA" dirty="0" smtClean="0"/>
              <a:t> and </a:t>
            </a:r>
            <a:r>
              <a:rPr lang="en-CA" b="0" dirty="0" smtClean="0"/>
              <a:t>__________</a:t>
            </a:r>
            <a:r>
              <a:rPr lang="en-CA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</a:t>
            </a:r>
            <a:r>
              <a:rPr lang="en-CA" b="0" dirty="0" smtClean="0"/>
              <a:t>________</a:t>
            </a:r>
            <a:r>
              <a:rPr lang="en-CA" dirty="0" smtClean="0"/>
              <a:t> the weight of the microscope.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257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One hand should be </a:t>
            </a:r>
            <a:r>
              <a:rPr lang="en-CA" b="0" dirty="0" smtClean="0"/>
              <a:t>_____</a:t>
            </a:r>
            <a:r>
              <a:rPr lang="en-CA" dirty="0" smtClean="0"/>
              <a:t> the base while </a:t>
            </a:r>
            <a:r>
              <a:rPr lang="en-CA" b="0" dirty="0" smtClean="0"/>
              <a:t>_______ </a:t>
            </a:r>
            <a:r>
              <a:rPr lang="en-CA" dirty="0" smtClean="0"/>
              <a:t>the microscope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173353" y="786825"/>
            <a:ext cx="135966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 smtClean="0"/>
              <a:t>  Base  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47851" y="403860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supports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2725" y="4636325"/>
            <a:ext cx="156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electronics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3352" y="5626925"/>
            <a:ext cx="12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carrying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6375" y="4631375"/>
            <a:ext cx="166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light source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701150" y="50193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543800" y="5347648"/>
            <a:ext cx="1218129" cy="36735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66869" r="24610" b="-2594"/>
          <a:stretch/>
        </p:blipFill>
        <p:spPr>
          <a:xfrm flipH="1">
            <a:off x="1058174" y="1547750"/>
            <a:ext cx="3590026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</p:pic>
      <p:sp>
        <p:nvSpPr>
          <p:cNvPr id="4" name="Freeform 3"/>
          <p:cNvSpPr/>
          <p:nvPr/>
        </p:nvSpPr>
        <p:spPr>
          <a:xfrm flipH="1">
            <a:off x="1247489" y="2285187"/>
            <a:ext cx="3167976" cy="1298042"/>
          </a:xfrm>
          <a:custGeom>
            <a:avLst/>
            <a:gdLst>
              <a:gd name="connsiteX0" fmla="*/ 310551 w 2622430"/>
              <a:gd name="connsiteY0" fmla="*/ 0 h 992038"/>
              <a:gd name="connsiteX1" fmla="*/ 241540 w 2622430"/>
              <a:gd name="connsiteY1" fmla="*/ 51759 h 992038"/>
              <a:gd name="connsiteX2" fmla="*/ 224287 w 2622430"/>
              <a:gd name="connsiteY2" fmla="*/ 94891 h 992038"/>
              <a:gd name="connsiteX3" fmla="*/ 112144 w 2622430"/>
              <a:gd name="connsiteY3" fmla="*/ 207034 h 992038"/>
              <a:gd name="connsiteX4" fmla="*/ 8627 w 2622430"/>
              <a:gd name="connsiteY4" fmla="*/ 267419 h 992038"/>
              <a:gd name="connsiteX5" fmla="*/ 0 w 2622430"/>
              <a:gd name="connsiteY5" fmla="*/ 569343 h 992038"/>
              <a:gd name="connsiteX6" fmla="*/ 8627 w 2622430"/>
              <a:gd name="connsiteY6" fmla="*/ 603849 h 992038"/>
              <a:gd name="connsiteX7" fmla="*/ 17253 w 2622430"/>
              <a:gd name="connsiteY7" fmla="*/ 690113 h 992038"/>
              <a:gd name="connsiteX8" fmla="*/ 155276 w 2622430"/>
              <a:gd name="connsiteY8" fmla="*/ 715992 h 992038"/>
              <a:gd name="connsiteX9" fmla="*/ 198408 w 2622430"/>
              <a:gd name="connsiteY9" fmla="*/ 776377 h 992038"/>
              <a:gd name="connsiteX10" fmla="*/ 327804 w 2622430"/>
              <a:gd name="connsiteY10" fmla="*/ 776377 h 992038"/>
              <a:gd name="connsiteX11" fmla="*/ 336430 w 2622430"/>
              <a:gd name="connsiteY11" fmla="*/ 733245 h 992038"/>
              <a:gd name="connsiteX12" fmla="*/ 845389 w 2622430"/>
              <a:gd name="connsiteY12" fmla="*/ 810883 h 992038"/>
              <a:gd name="connsiteX13" fmla="*/ 845389 w 2622430"/>
              <a:gd name="connsiteY13" fmla="*/ 862642 h 992038"/>
              <a:gd name="connsiteX14" fmla="*/ 931653 w 2622430"/>
              <a:gd name="connsiteY14" fmla="*/ 879894 h 992038"/>
              <a:gd name="connsiteX15" fmla="*/ 1017917 w 2622430"/>
              <a:gd name="connsiteY15" fmla="*/ 879894 h 992038"/>
              <a:gd name="connsiteX16" fmla="*/ 1017917 w 2622430"/>
              <a:gd name="connsiteY16" fmla="*/ 879894 h 992038"/>
              <a:gd name="connsiteX17" fmla="*/ 1035170 w 2622430"/>
              <a:gd name="connsiteY17" fmla="*/ 836762 h 992038"/>
              <a:gd name="connsiteX18" fmla="*/ 1518249 w 2622430"/>
              <a:gd name="connsiteY18" fmla="*/ 914400 h 992038"/>
              <a:gd name="connsiteX19" fmla="*/ 1518249 w 2622430"/>
              <a:gd name="connsiteY19" fmla="*/ 974785 h 992038"/>
              <a:gd name="connsiteX20" fmla="*/ 1595887 w 2622430"/>
              <a:gd name="connsiteY20" fmla="*/ 992038 h 992038"/>
              <a:gd name="connsiteX21" fmla="*/ 1595887 w 2622430"/>
              <a:gd name="connsiteY21" fmla="*/ 992038 h 992038"/>
              <a:gd name="connsiteX22" fmla="*/ 1664898 w 2622430"/>
              <a:gd name="connsiteY22" fmla="*/ 974785 h 992038"/>
              <a:gd name="connsiteX23" fmla="*/ 1664898 w 2622430"/>
              <a:gd name="connsiteY23" fmla="*/ 940279 h 992038"/>
              <a:gd name="connsiteX24" fmla="*/ 2070340 w 2622430"/>
              <a:gd name="connsiteY24" fmla="*/ 854015 h 992038"/>
              <a:gd name="connsiteX25" fmla="*/ 2078966 w 2622430"/>
              <a:gd name="connsiteY25" fmla="*/ 862642 h 992038"/>
              <a:gd name="connsiteX26" fmla="*/ 2432649 w 2622430"/>
              <a:gd name="connsiteY26" fmla="*/ 733245 h 992038"/>
              <a:gd name="connsiteX27" fmla="*/ 2432649 w 2622430"/>
              <a:gd name="connsiteY27" fmla="*/ 698740 h 992038"/>
              <a:gd name="connsiteX28" fmla="*/ 2613804 w 2622430"/>
              <a:gd name="connsiteY28" fmla="*/ 621102 h 992038"/>
              <a:gd name="connsiteX29" fmla="*/ 2613804 w 2622430"/>
              <a:gd name="connsiteY29" fmla="*/ 508959 h 992038"/>
              <a:gd name="connsiteX30" fmla="*/ 2613804 w 2622430"/>
              <a:gd name="connsiteY30" fmla="*/ 508959 h 992038"/>
              <a:gd name="connsiteX31" fmla="*/ 2622430 w 2622430"/>
              <a:gd name="connsiteY31" fmla="*/ 198408 h 992038"/>
              <a:gd name="connsiteX32" fmla="*/ 1880559 w 2622430"/>
              <a:gd name="connsiteY32" fmla="*/ 94891 h 992038"/>
              <a:gd name="connsiteX33" fmla="*/ 1906438 w 2622430"/>
              <a:gd name="connsiteY33" fmla="*/ 146649 h 992038"/>
              <a:gd name="connsiteX34" fmla="*/ 1863306 w 2622430"/>
              <a:gd name="connsiteY34" fmla="*/ 181155 h 992038"/>
              <a:gd name="connsiteX35" fmla="*/ 1777042 w 2622430"/>
              <a:gd name="connsiteY35" fmla="*/ 198408 h 992038"/>
              <a:gd name="connsiteX36" fmla="*/ 1647645 w 2622430"/>
              <a:gd name="connsiteY36" fmla="*/ 215660 h 992038"/>
              <a:gd name="connsiteX37" fmla="*/ 1535502 w 2622430"/>
              <a:gd name="connsiteY37" fmla="*/ 224287 h 992038"/>
              <a:gd name="connsiteX38" fmla="*/ 1397479 w 2622430"/>
              <a:gd name="connsiteY38" fmla="*/ 198408 h 992038"/>
              <a:gd name="connsiteX39" fmla="*/ 1328468 w 2622430"/>
              <a:gd name="connsiteY39" fmla="*/ 181155 h 992038"/>
              <a:gd name="connsiteX40" fmla="*/ 1311215 w 2622430"/>
              <a:gd name="connsiteY40" fmla="*/ 146649 h 992038"/>
              <a:gd name="connsiteX41" fmla="*/ 1293962 w 2622430"/>
              <a:gd name="connsiteY41" fmla="*/ 120770 h 992038"/>
              <a:gd name="connsiteX42" fmla="*/ 1293962 w 2622430"/>
              <a:gd name="connsiteY42" fmla="*/ 120770 h 992038"/>
              <a:gd name="connsiteX43" fmla="*/ 1319842 w 2622430"/>
              <a:gd name="connsiteY43" fmla="*/ 43132 h 992038"/>
              <a:gd name="connsiteX44" fmla="*/ 1181819 w 2622430"/>
              <a:gd name="connsiteY44" fmla="*/ 94891 h 992038"/>
              <a:gd name="connsiteX45" fmla="*/ 1026544 w 2622430"/>
              <a:gd name="connsiteY45" fmla="*/ 112143 h 992038"/>
              <a:gd name="connsiteX46" fmla="*/ 836762 w 2622430"/>
              <a:gd name="connsiteY46" fmla="*/ 86264 h 992038"/>
              <a:gd name="connsiteX47" fmla="*/ 310551 w 2622430"/>
              <a:gd name="connsiteY47" fmla="*/ 0 h 9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22430" h="992038">
                <a:moveTo>
                  <a:pt x="310551" y="0"/>
                </a:moveTo>
                <a:lnTo>
                  <a:pt x="241540" y="51759"/>
                </a:lnTo>
                <a:lnTo>
                  <a:pt x="224287" y="94891"/>
                </a:lnTo>
                <a:lnTo>
                  <a:pt x="112144" y="207034"/>
                </a:lnTo>
                <a:lnTo>
                  <a:pt x="8627" y="267419"/>
                </a:lnTo>
                <a:lnTo>
                  <a:pt x="0" y="569343"/>
                </a:lnTo>
                <a:lnTo>
                  <a:pt x="8627" y="603849"/>
                </a:lnTo>
                <a:lnTo>
                  <a:pt x="17253" y="690113"/>
                </a:lnTo>
                <a:lnTo>
                  <a:pt x="155276" y="715992"/>
                </a:lnTo>
                <a:lnTo>
                  <a:pt x="198408" y="776377"/>
                </a:lnTo>
                <a:lnTo>
                  <a:pt x="327804" y="776377"/>
                </a:lnTo>
                <a:lnTo>
                  <a:pt x="336430" y="733245"/>
                </a:lnTo>
                <a:lnTo>
                  <a:pt x="845389" y="810883"/>
                </a:lnTo>
                <a:lnTo>
                  <a:pt x="845389" y="862642"/>
                </a:lnTo>
                <a:lnTo>
                  <a:pt x="931653" y="879894"/>
                </a:lnTo>
                <a:lnTo>
                  <a:pt x="1017917" y="879894"/>
                </a:lnTo>
                <a:lnTo>
                  <a:pt x="1017917" y="879894"/>
                </a:lnTo>
                <a:lnTo>
                  <a:pt x="1035170" y="836762"/>
                </a:lnTo>
                <a:lnTo>
                  <a:pt x="1518249" y="914400"/>
                </a:lnTo>
                <a:lnTo>
                  <a:pt x="1518249" y="974785"/>
                </a:lnTo>
                <a:lnTo>
                  <a:pt x="1595887" y="992038"/>
                </a:lnTo>
                <a:lnTo>
                  <a:pt x="1595887" y="992038"/>
                </a:lnTo>
                <a:lnTo>
                  <a:pt x="1664898" y="974785"/>
                </a:lnTo>
                <a:lnTo>
                  <a:pt x="1664898" y="940279"/>
                </a:lnTo>
                <a:lnTo>
                  <a:pt x="2070340" y="854015"/>
                </a:lnTo>
                <a:lnTo>
                  <a:pt x="2078966" y="862642"/>
                </a:lnTo>
                <a:lnTo>
                  <a:pt x="2432649" y="733245"/>
                </a:lnTo>
                <a:lnTo>
                  <a:pt x="2432649" y="698740"/>
                </a:lnTo>
                <a:lnTo>
                  <a:pt x="2613804" y="621102"/>
                </a:lnTo>
                <a:lnTo>
                  <a:pt x="2613804" y="508959"/>
                </a:lnTo>
                <a:lnTo>
                  <a:pt x="2613804" y="508959"/>
                </a:lnTo>
                <a:lnTo>
                  <a:pt x="2622430" y="198408"/>
                </a:lnTo>
                <a:lnTo>
                  <a:pt x="1880559" y="94891"/>
                </a:lnTo>
                <a:lnTo>
                  <a:pt x="1906438" y="146649"/>
                </a:lnTo>
                <a:lnTo>
                  <a:pt x="1863306" y="181155"/>
                </a:lnTo>
                <a:lnTo>
                  <a:pt x="1777042" y="198408"/>
                </a:lnTo>
                <a:lnTo>
                  <a:pt x="1647645" y="215660"/>
                </a:lnTo>
                <a:lnTo>
                  <a:pt x="1535502" y="224287"/>
                </a:lnTo>
                <a:lnTo>
                  <a:pt x="1397479" y="198408"/>
                </a:lnTo>
                <a:lnTo>
                  <a:pt x="1328468" y="181155"/>
                </a:lnTo>
                <a:lnTo>
                  <a:pt x="1311215" y="146649"/>
                </a:lnTo>
                <a:lnTo>
                  <a:pt x="1293962" y="120770"/>
                </a:lnTo>
                <a:lnTo>
                  <a:pt x="1293962" y="120770"/>
                </a:lnTo>
                <a:lnTo>
                  <a:pt x="1319842" y="43132"/>
                </a:lnTo>
                <a:lnTo>
                  <a:pt x="1181819" y="94891"/>
                </a:lnTo>
                <a:lnTo>
                  <a:pt x="1026544" y="112143"/>
                </a:lnTo>
                <a:lnTo>
                  <a:pt x="836762" y="86264"/>
                </a:lnTo>
                <a:lnTo>
                  <a:pt x="310551" y="0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3245925" y="5250875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3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5" grpId="0"/>
      <p:bldP spid="23" grpId="0"/>
      <p:bldP spid="59" grpId="0" animBg="1"/>
      <p:bldP spid="20" grpId="0"/>
      <p:bldP spid="26" grpId="0"/>
      <p:bldP spid="24" grpId="0"/>
      <p:bldP spid="27" grpId="0"/>
      <p:bldP spid="16" grpId="0"/>
      <p:bldP spid="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04800" y="4648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contains the </a:t>
            </a:r>
            <a:r>
              <a:rPr lang="en-CA" b="0" dirty="0" smtClean="0"/>
              <a:t>_________</a:t>
            </a:r>
            <a:r>
              <a:rPr lang="en-CA" dirty="0" smtClean="0"/>
              <a:t> and </a:t>
            </a:r>
            <a:r>
              <a:rPr lang="en-CA" b="0" dirty="0" smtClean="0"/>
              <a:t>__________</a:t>
            </a:r>
            <a:r>
              <a:rPr lang="en-CA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</a:t>
            </a:r>
            <a:r>
              <a:rPr lang="en-CA" b="0" dirty="0" smtClean="0"/>
              <a:t>________</a:t>
            </a:r>
            <a:r>
              <a:rPr lang="en-CA" dirty="0" smtClean="0"/>
              <a:t> the weight of the microscope.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173353" y="786825"/>
            <a:ext cx="135966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 smtClean="0"/>
              <a:t>  Base  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47851" y="403860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supports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2725" y="4636325"/>
            <a:ext cx="156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electronics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6375" y="4631375"/>
            <a:ext cx="166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light source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701150" y="50193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543800" y="5347648"/>
            <a:ext cx="1218129" cy="36735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01_carry_microscope_P12001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41799" r="13343" b="1"/>
          <a:stretch/>
        </p:blipFill>
        <p:spPr bwMode="auto">
          <a:xfrm>
            <a:off x="1816925" y="1543794"/>
            <a:ext cx="2121725" cy="231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45224" y="5638800"/>
            <a:ext cx="5450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CA" dirty="0" smtClean="0"/>
              <a:t>                                                         (</a:t>
            </a:r>
            <a:r>
              <a:rPr lang="en-CA" dirty="0"/>
              <a:t>the other hand should </a:t>
            </a:r>
            <a:r>
              <a:rPr lang="en-CA" dirty="0" smtClean="0"/>
              <a:t>be holding the arm).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257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One hand should be </a:t>
            </a:r>
            <a:r>
              <a:rPr lang="en-CA" b="0" dirty="0" smtClean="0"/>
              <a:t>_____</a:t>
            </a:r>
            <a:r>
              <a:rPr lang="en-CA" dirty="0" smtClean="0"/>
              <a:t> the base while </a:t>
            </a:r>
            <a:r>
              <a:rPr lang="en-CA" b="0" dirty="0" smtClean="0"/>
              <a:t>_______ </a:t>
            </a:r>
            <a:r>
              <a:rPr lang="en-CA" dirty="0" smtClean="0"/>
              <a:t>the microscope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3352" y="5626925"/>
            <a:ext cx="12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carrying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5925" y="5250875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0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1208" y="4751696"/>
            <a:ext cx="5312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                              and </a:t>
            </a:r>
            <a:r>
              <a:rPr lang="en-CA" dirty="0"/>
              <a:t>through the </a:t>
            </a:r>
            <a:r>
              <a:rPr lang="en-CA" b="0" dirty="0"/>
              <a:t>____</a:t>
            </a:r>
            <a:r>
              <a:rPr lang="en-CA" dirty="0"/>
              <a:t> in the </a:t>
            </a:r>
            <a:r>
              <a:rPr lang="en-CA" dirty="0" smtClean="0"/>
              <a:t>stage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872016" y="5121028"/>
            <a:ext cx="421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onto the </a:t>
            </a:r>
            <a:r>
              <a:rPr lang="en-CA" b="0" dirty="0"/>
              <a:t>________</a:t>
            </a:r>
            <a:r>
              <a:rPr lang="en-CA" dirty="0"/>
              <a:t> on the slide.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583675" y="762000"/>
            <a:ext cx="4597925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Light Source / Illuminator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6002" y="1530685"/>
            <a:ext cx="24605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394537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sends light </a:t>
            </a:r>
            <a:r>
              <a:rPr lang="en-CA" b="0" dirty="0" smtClean="0"/>
              <a:t>_______</a:t>
            </a:r>
            <a:r>
              <a:rPr lang="en-CA" dirty="0" smtClean="0"/>
              <a:t> through the </a:t>
            </a:r>
            <a:r>
              <a:rPr lang="en-CA" b="0" dirty="0" smtClean="0"/>
              <a:t>_____________</a:t>
            </a:r>
            <a:endParaRPr lang="en-CA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819936" y="4748241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hole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0704" y="5115593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specimen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088" y="4748241"/>
            <a:ext cx="210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condenser lens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3776" y="4375201"/>
            <a:ext cx="12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upwards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5" t="66272" r="43539" b="17569"/>
          <a:stretch/>
        </p:blipFill>
        <p:spPr>
          <a:xfrm>
            <a:off x="1662353" y="1528549"/>
            <a:ext cx="2463821" cy="2384947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033448" y="468345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414448" y="5001904"/>
            <a:ext cx="609600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 flipV="1">
            <a:off x="6957950" y="4257300"/>
            <a:ext cx="228600" cy="850075"/>
          </a:xfrm>
          <a:prstGeom prst="downArrow">
            <a:avLst/>
          </a:prstGeom>
          <a:solidFill>
            <a:srgbClr val="FFFF66"/>
          </a:solidFill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Freeform 5"/>
          <p:cNvSpPr/>
          <p:nvPr/>
        </p:nvSpPr>
        <p:spPr>
          <a:xfrm>
            <a:off x="2015680" y="2169227"/>
            <a:ext cx="1699516" cy="1464091"/>
          </a:xfrm>
          <a:custGeom>
            <a:avLst/>
            <a:gdLst>
              <a:gd name="connsiteX0" fmla="*/ 278946 w 1699516"/>
              <a:gd name="connsiteY0" fmla="*/ 108147 h 1464091"/>
              <a:gd name="connsiteX1" fmla="*/ 606750 w 1699516"/>
              <a:gd name="connsiteY1" fmla="*/ 21882 h 1464091"/>
              <a:gd name="connsiteX2" fmla="*/ 977686 w 1699516"/>
              <a:gd name="connsiteY2" fmla="*/ 4630 h 1464091"/>
              <a:gd name="connsiteX3" fmla="*/ 1374501 w 1699516"/>
              <a:gd name="connsiteY3" fmla="*/ 90894 h 1464091"/>
              <a:gd name="connsiteX4" fmla="*/ 1503897 w 1699516"/>
              <a:gd name="connsiteY4" fmla="*/ 211664 h 1464091"/>
              <a:gd name="connsiteX5" fmla="*/ 1547029 w 1699516"/>
              <a:gd name="connsiteY5" fmla="*/ 306554 h 1464091"/>
              <a:gd name="connsiteX6" fmla="*/ 1633294 w 1699516"/>
              <a:gd name="connsiteY6" fmla="*/ 349686 h 1464091"/>
              <a:gd name="connsiteX7" fmla="*/ 1650546 w 1699516"/>
              <a:gd name="connsiteY7" fmla="*/ 410071 h 1464091"/>
              <a:gd name="connsiteX8" fmla="*/ 1685052 w 1699516"/>
              <a:gd name="connsiteY8" fmla="*/ 781007 h 1464091"/>
              <a:gd name="connsiteX9" fmla="*/ 1693678 w 1699516"/>
              <a:gd name="connsiteY9" fmla="*/ 1212328 h 1464091"/>
              <a:gd name="connsiteX10" fmla="*/ 1598788 w 1699516"/>
              <a:gd name="connsiteY10" fmla="*/ 1315845 h 1464091"/>
              <a:gd name="connsiteX11" fmla="*/ 1409007 w 1699516"/>
              <a:gd name="connsiteY11" fmla="*/ 1393482 h 1464091"/>
              <a:gd name="connsiteX12" fmla="*/ 1107082 w 1699516"/>
              <a:gd name="connsiteY12" fmla="*/ 1453867 h 1464091"/>
              <a:gd name="connsiteX13" fmla="*/ 753399 w 1699516"/>
              <a:gd name="connsiteY13" fmla="*/ 1462494 h 1464091"/>
              <a:gd name="connsiteX14" fmla="*/ 503233 w 1699516"/>
              <a:gd name="connsiteY14" fmla="*/ 1436615 h 1464091"/>
              <a:gd name="connsiteX15" fmla="*/ 192682 w 1699516"/>
              <a:gd name="connsiteY15" fmla="*/ 1358977 h 1464091"/>
              <a:gd name="connsiteX16" fmla="*/ 28780 w 1699516"/>
              <a:gd name="connsiteY16" fmla="*/ 1246833 h 1464091"/>
              <a:gd name="connsiteX17" fmla="*/ 11528 w 1699516"/>
              <a:gd name="connsiteY17" fmla="*/ 1177822 h 1464091"/>
              <a:gd name="connsiteX18" fmla="*/ 2901 w 1699516"/>
              <a:gd name="connsiteY18" fmla="*/ 1074305 h 1464091"/>
              <a:gd name="connsiteX19" fmla="*/ 63286 w 1699516"/>
              <a:gd name="connsiteY19" fmla="*/ 504962 h 1464091"/>
              <a:gd name="connsiteX20" fmla="*/ 63286 w 1699516"/>
              <a:gd name="connsiteY20" fmla="*/ 375565 h 1464091"/>
              <a:gd name="connsiteX21" fmla="*/ 175429 w 1699516"/>
              <a:gd name="connsiteY21" fmla="*/ 297928 h 1464091"/>
              <a:gd name="connsiteX22" fmla="*/ 218562 w 1699516"/>
              <a:gd name="connsiteY22" fmla="*/ 220290 h 1464091"/>
              <a:gd name="connsiteX23" fmla="*/ 278946 w 1699516"/>
              <a:gd name="connsiteY23" fmla="*/ 108147 h 14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9516" h="1464091">
                <a:moveTo>
                  <a:pt x="278946" y="108147"/>
                </a:moveTo>
                <a:cubicBezTo>
                  <a:pt x="343644" y="75079"/>
                  <a:pt x="490293" y="39135"/>
                  <a:pt x="606750" y="21882"/>
                </a:cubicBezTo>
                <a:cubicBezTo>
                  <a:pt x="723207" y="4629"/>
                  <a:pt x="849728" y="-6872"/>
                  <a:pt x="977686" y="4630"/>
                </a:cubicBezTo>
                <a:cubicBezTo>
                  <a:pt x="1105644" y="16132"/>
                  <a:pt x="1286799" y="56388"/>
                  <a:pt x="1374501" y="90894"/>
                </a:cubicBezTo>
                <a:cubicBezTo>
                  <a:pt x="1462203" y="125400"/>
                  <a:pt x="1475142" y="175721"/>
                  <a:pt x="1503897" y="211664"/>
                </a:cubicBezTo>
                <a:cubicBezTo>
                  <a:pt x="1532652" y="247607"/>
                  <a:pt x="1525463" y="283550"/>
                  <a:pt x="1547029" y="306554"/>
                </a:cubicBezTo>
                <a:cubicBezTo>
                  <a:pt x="1568595" y="329558"/>
                  <a:pt x="1616041" y="332433"/>
                  <a:pt x="1633294" y="349686"/>
                </a:cubicBezTo>
                <a:cubicBezTo>
                  <a:pt x="1650547" y="366939"/>
                  <a:pt x="1641920" y="338184"/>
                  <a:pt x="1650546" y="410071"/>
                </a:cubicBezTo>
                <a:cubicBezTo>
                  <a:pt x="1659172" y="481958"/>
                  <a:pt x="1677863" y="647298"/>
                  <a:pt x="1685052" y="781007"/>
                </a:cubicBezTo>
                <a:cubicBezTo>
                  <a:pt x="1692241" y="914717"/>
                  <a:pt x="1708055" y="1123188"/>
                  <a:pt x="1693678" y="1212328"/>
                </a:cubicBezTo>
                <a:cubicBezTo>
                  <a:pt x="1679301" y="1301468"/>
                  <a:pt x="1646233" y="1285653"/>
                  <a:pt x="1598788" y="1315845"/>
                </a:cubicBezTo>
                <a:cubicBezTo>
                  <a:pt x="1551343" y="1346037"/>
                  <a:pt x="1490958" y="1370478"/>
                  <a:pt x="1409007" y="1393482"/>
                </a:cubicBezTo>
                <a:cubicBezTo>
                  <a:pt x="1327056" y="1416486"/>
                  <a:pt x="1216350" y="1442365"/>
                  <a:pt x="1107082" y="1453867"/>
                </a:cubicBezTo>
                <a:cubicBezTo>
                  <a:pt x="997814" y="1465369"/>
                  <a:pt x="854040" y="1465369"/>
                  <a:pt x="753399" y="1462494"/>
                </a:cubicBezTo>
                <a:cubicBezTo>
                  <a:pt x="652758" y="1459619"/>
                  <a:pt x="596686" y="1453868"/>
                  <a:pt x="503233" y="1436615"/>
                </a:cubicBezTo>
                <a:cubicBezTo>
                  <a:pt x="409780" y="1419362"/>
                  <a:pt x="271757" y="1390607"/>
                  <a:pt x="192682" y="1358977"/>
                </a:cubicBezTo>
                <a:cubicBezTo>
                  <a:pt x="113607" y="1327347"/>
                  <a:pt x="58972" y="1277026"/>
                  <a:pt x="28780" y="1246833"/>
                </a:cubicBezTo>
                <a:cubicBezTo>
                  <a:pt x="-1412" y="1216641"/>
                  <a:pt x="15841" y="1206577"/>
                  <a:pt x="11528" y="1177822"/>
                </a:cubicBezTo>
                <a:cubicBezTo>
                  <a:pt x="7215" y="1149067"/>
                  <a:pt x="-5725" y="1186448"/>
                  <a:pt x="2901" y="1074305"/>
                </a:cubicBezTo>
                <a:cubicBezTo>
                  <a:pt x="11527" y="962162"/>
                  <a:pt x="53222" y="621419"/>
                  <a:pt x="63286" y="504962"/>
                </a:cubicBezTo>
                <a:cubicBezTo>
                  <a:pt x="73350" y="388505"/>
                  <a:pt x="44595" y="410071"/>
                  <a:pt x="63286" y="375565"/>
                </a:cubicBezTo>
                <a:cubicBezTo>
                  <a:pt x="81976" y="341059"/>
                  <a:pt x="149550" y="323807"/>
                  <a:pt x="175429" y="297928"/>
                </a:cubicBezTo>
                <a:cubicBezTo>
                  <a:pt x="201308" y="272049"/>
                  <a:pt x="198434" y="251920"/>
                  <a:pt x="218562" y="220290"/>
                </a:cubicBezTo>
                <a:cubicBezTo>
                  <a:pt x="238690" y="188660"/>
                  <a:pt x="214248" y="141215"/>
                  <a:pt x="278946" y="108147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Freeform 9"/>
          <p:cNvSpPr/>
          <p:nvPr/>
        </p:nvSpPr>
        <p:spPr>
          <a:xfrm>
            <a:off x="2971800" y="2778456"/>
            <a:ext cx="3200400" cy="2019868"/>
          </a:xfrm>
          <a:custGeom>
            <a:avLst/>
            <a:gdLst>
              <a:gd name="connsiteX0" fmla="*/ 0 w 2825087"/>
              <a:gd name="connsiteY0" fmla="*/ 0 h 2019868"/>
              <a:gd name="connsiteX1" fmla="*/ 1173708 w 2825087"/>
              <a:gd name="connsiteY1" fmla="*/ 0 h 2019868"/>
              <a:gd name="connsiteX2" fmla="*/ 2825087 w 2825087"/>
              <a:gd name="connsiteY2" fmla="*/ 2019868 h 20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087" h="2019868">
                <a:moveTo>
                  <a:pt x="0" y="0"/>
                </a:moveTo>
                <a:lnTo>
                  <a:pt x="1173708" y="0"/>
                </a:lnTo>
                <a:lnTo>
                  <a:pt x="2825087" y="2019868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Down Arrow 15"/>
          <p:cNvSpPr/>
          <p:nvPr/>
        </p:nvSpPr>
        <p:spPr>
          <a:xfrm flipV="1">
            <a:off x="2655125" y="1864425"/>
            <a:ext cx="416256" cy="595952"/>
          </a:xfrm>
          <a:prstGeom prst="downArrow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6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59" grpId="0" animBg="1"/>
      <p:bldP spid="4" grpId="0" animBg="1"/>
      <p:bldP spid="5" grpId="0"/>
      <p:bldP spid="29" grpId="0"/>
      <p:bldP spid="30" grpId="0"/>
      <p:bldP spid="31" grpId="0"/>
      <p:bldP spid="34" grpId="0"/>
      <p:bldP spid="22" grpId="0"/>
      <p:bldP spid="20" grpId="0" animBg="1"/>
      <p:bldP spid="6" grpId="0" animBg="1"/>
      <p:bldP spid="10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66" r="50151" b="6149"/>
          <a:stretch/>
        </p:blipFill>
        <p:spPr>
          <a:xfrm>
            <a:off x="1779896" y="1524000"/>
            <a:ext cx="2209800" cy="24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31208" y="4751696"/>
            <a:ext cx="5312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                              and </a:t>
            </a:r>
            <a:r>
              <a:rPr lang="en-CA" dirty="0"/>
              <a:t>through the </a:t>
            </a:r>
            <a:r>
              <a:rPr lang="en-CA" b="0" dirty="0"/>
              <a:t>____</a:t>
            </a:r>
            <a:r>
              <a:rPr lang="en-CA" dirty="0"/>
              <a:t> in the </a:t>
            </a:r>
            <a:r>
              <a:rPr lang="en-CA" dirty="0" smtClean="0"/>
              <a:t>stage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872016" y="5121028"/>
            <a:ext cx="421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onto the </a:t>
            </a:r>
            <a:r>
              <a:rPr lang="en-CA" b="0" dirty="0"/>
              <a:t>________</a:t>
            </a:r>
            <a:r>
              <a:rPr lang="en-CA" dirty="0"/>
              <a:t> on the slide.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583675" y="762000"/>
            <a:ext cx="4597925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Light Source / Illuminator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94537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sends light </a:t>
            </a:r>
            <a:r>
              <a:rPr lang="en-CA" b="0" dirty="0" smtClean="0"/>
              <a:t>_______</a:t>
            </a:r>
            <a:r>
              <a:rPr lang="en-CA" dirty="0" smtClean="0"/>
              <a:t> through the </a:t>
            </a:r>
            <a:r>
              <a:rPr lang="en-CA" b="0" dirty="0" smtClean="0"/>
              <a:t>_____________</a:t>
            </a:r>
            <a:endParaRPr lang="en-CA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5698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Older microscopes used to use </a:t>
            </a:r>
            <a:r>
              <a:rPr lang="en-CA" b="0" dirty="0" smtClean="0"/>
              <a:t>______</a:t>
            </a:r>
            <a:r>
              <a:rPr lang="en-CA" dirty="0" smtClean="0"/>
              <a:t> to </a:t>
            </a:r>
            <a:r>
              <a:rPr lang="en-CA" b="0" dirty="0" smtClean="0"/>
              <a:t>______</a:t>
            </a:r>
            <a:r>
              <a:rPr lang="en-CA" dirty="0" smtClean="0"/>
              <a:t> the ambient light upwards.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19936" y="4748241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hole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0704" y="5115593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specimen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088" y="4748241"/>
            <a:ext cx="210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condenser lens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0624" y="5559145"/>
            <a:ext cx="111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mirrors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3776" y="4375201"/>
            <a:ext cx="12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upwards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033448" y="468345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414448" y="5001904"/>
            <a:ext cx="609600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5000" y="2895600"/>
            <a:ext cx="99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mirror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>
          <a:xfrm flipV="1">
            <a:off x="6957950" y="4257300"/>
            <a:ext cx="228600" cy="850075"/>
          </a:xfrm>
          <a:prstGeom prst="downArrow">
            <a:avLst/>
          </a:prstGeom>
          <a:solidFill>
            <a:srgbClr val="FFFF66"/>
          </a:solidFill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Freeform 1"/>
          <p:cNvSpPr/>
          <p:nvPr/>
        </p:nvSpPr>
        <p:spPr>
          <a:xfrm>
            <a:off x="1752600" y="1752600"/>
            <a:ext cx="1049977" cy="943099"/>
          </a:xfrm>
          <a:custGeom>
            <a:avLst/>
            <a:gdLst>
              <a:gd name="connsiteX0" fmla="*/ 0 w 997528"/>
              <a:gd name="connsiteY0" fmla="*/ 0 h 914400"/>
              <a:gd name="connsiteX1" fmla="*/ 641268 w 997528"/>
              <a:gd name="connsiteY1" fmla="*/ 914400 h 914400"/>
              <a:gd name="connsiteX2" fmla="*/ 997528 w 997528"/>
              <a:gd name="connsiteY2" fmla="*/ 28500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8" h="914400">
                <a:moveTo>
                  <a:pt x="0" y="0"/>
                </a:moveTo>
                <a:lnTo>
                  <a:pt x="641268" y="914400"/>
                </a:lnTo>
                <a:lnTo>
                  <a:pt x="997528" y="285007"/>
                </a:lnTo>
              </a:path>
            </a:pathLst>
          </a:custGeom>
          <a:noFill/>
          <a:ln w="76200">
            <a:solidFill>
              <a:srgbClr val="FFFF00"/>
            </a:solidFill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673925" y="5943600"/>
            <a:ext cx="100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reflect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9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7" grpId="0"/>
      <p:bldP spid="2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11351" y="762000"/>
            <a:ext cx="541488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Revolving/Rotating Nose Piece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944" y="1517037"/>
            <a:ext cx="24605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4913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</a:t>
            </a:r>
            <a:r>
              <a:rPr lang="en-CA" b="0" dirty="0" smtClean="0"/>
              <a:t>_____________ </a:t>
            </a:r>
            <a:r>
              <a:rPr lang="en-CA" dirty="0" smtClean="0"/>
              <a:t>are attached to it.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5047818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b="0" dirty="0" smtClean="0"/>
              <a:t>_______</a:t>
            </a:r>
            <a:r>
              <a:rPr lang="en-CA" dirty="0" smtClean="0"/>
              <a:t> the nose piece allows you to </a:t>
            </a:r>
            <a:r>
              <a:rPr lang="en-CA" b="0" dirty="0" smtClean="0"/>
              <a:t>_____</a:t>
            </a:r>
            <a:r>
              <a:rPr lang="en-CA" dirty="0" smtClean="0"/>
              <a:t> between the different lenses.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35935" r="41881" b="42992"/>
          <a:stretch/>
        </p:blipFill>
        <p:spPr>
          <a:xfrm>
            <a:off x="1799186" y="1495429"/>
            <a:ext cx="2447325" cy="241110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23664" y="4469727"/>
            <a:ext cx="222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</a:t>
            </a:r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bjective lenses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962900" y="23622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F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887604" y="2724691"/>
            <a:ext cx="1154875" cy="75012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1208" y="5029200"/>
            <a:ext cx="126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Rotating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53090" y="1745129"/>
            <a:ext cx="1844548" cy="788358"/>
          </a:xfrm>
          <a:custGeom>
            <a:avLst/>
            <a:gdLst>
              <a:gd name="connsiteX0" fmla="*/ 9796 w 1844548"/>
              <a:gd name="connsiteY0" fmla="*/ 244605 h 788358"/>
              <a:gd name="connsiteX1" fmla="*/ 156100 w 1844548"/>
              <a:gd name="connsiteY1" fmla="*/ 25149 h 788358"/>
              <a:gd name="connsiteX2" fmla="*/ 295089 w 1844548"/>
              <a:gd name="connsiteY2" fmla="*/ 3204 h 788358"/>
              <a:gd name="connsiteX3" fmla="*/ 558436 w 1844548"/>
              <a:gd name="connsiteY3" fmla="*/ 10519 h 788358"/>
              <a:gd name="connsiteX4" fmla="*/ 1070500 w 1844548"/>
              <a:gd name="connsiteY4" fmla="*/ 90986 h 788358"/>
              <a:gd name="connsiteX5" fmla="*/ 1567934 w 1844548"/>
              <a:gd name="connsiteY5" fmla="*/ 229975 h 788358"/>
              <a:gd name="connsiteX6" fmla="*/ 1750814 w 1844548"/>
              <a:gd name="connsiteY6" fmla="*/ 332388 h 788358"/>
              <a:gd name="connsiteX7" fmla="*/ 1787390 w 1844548"/>
              <a:gd name="connsiteY7" fmla="*/ 398225 h 788358"/>
              <a:gd name="connsiteX8" fmla="*/ 1838596 w 1844548"/>
              <a:gd name="connsiteY8" fmla="*/ 595735 h 788358"/>
              <a:gd name="connsiteX9" fmla="*/ 1838596 w 1844548"/>
              <a:gd name="connsiteY9" fmla="*/ 639626 h 788358"/>
              <a:gd name="connsiteX10" fmla="*/ 1794705 w 1844548"/>
              <a:gd name="connsiteY10" fmla="*/ 646941 h 788358"/>
              <a:gd name="connsiteX11" fmla="*/ 1721553 w 1844548"/>
              <a:gd name="connsiteY11" fmla="*/ 690833 h 788358"/>
              <a:gd name="connsiteX12" fmla="*/ 1692292 w 1844548"/>
              <a:gd name="connsiteY12" fmla="*/ 610365 h 788358"/>
              <a:gd name="connsiteX13" fmla="*/ 1509412 w 1844548"/>
              <a:gd name="connsiteY13" fmla="*/ 573789 h 788358"/>
              <a:gd name="connsiteX14" fmla="*/ 1341163 w 1844548"/>
              <a:gd name="connsiteY14" fmla="*/ 588420 h 788358"/>
              <a:gd name="connsiteX15" fmla="*/ 1216804 w 1844548"/>
              <a:gd name="connsiteY15" fmla="*/ 632311 h 788358"/>
              <a:gd name="connsiteX16" fmla="*/ 1092446 w 1844548"/>
              <a:gd name="connsiteY16" fmla="*/ 683517 h 788358"/>
              <a:gd name="connsiteX17" fmla="*/ 1063185 w 1844548"/>
              <a:gd name="connsiteY17" fmla="*/ 720093 h 788358"/>
              <a:gd name="connsiteX18" fmla="*/ 1041240 w 1844548"/>
              <a:gd name="connsiteY18" fmla="*/ 785930 h 788358"/>
              <a:gd name="connsiteX19" fmla="*/ 1011979 w 1844548"/>
              <a:gd name="connsiteY19" fmla="*/ 763985 h 788358"/>
              <a:gd name="connsiteX20" fmla="*/ 1004664 w 1844548"/>
              <a:gd name="connsiteY20" fmla="*/ 668887 h 788358"/>
              <a:gd name="connsiteX21" fmla="*/ 946142 w 1844548"/>
              <a:gd name="connsiteY21" fmla="*/ 529898 h 788358"/>
              <a:gd name="connsiteX22" fmla="*/ 821784 w 1844548"/>
              <a:gd name="connsiteY22" fmla="*/ 405540 h 788358"/>
              <a:gd name="connsiteX23" fmla="*/ 653534 w 1844548"/>
              <a:gd name="connsiteY23" fmla="*/ 332388 h 788358"/>
              <a:gd name="connsiteX24" fmla="*/ 507230 w 1844548"/>
              <a:gd name="connsiteY24" fmla="*/ 310442 h 788358"/>
              <a:gd name="connsiteX25" fmla="*/ 412132 w 1844548"/>
              <a:gd name="connsiteY25" fmla="*/ 325073 h 788358"/>
              <a:gd name="connsiteX26" fmla="*/ 338980 w 1844548"/>
              <a:gd name="connsiteY26" fmla="*/ 347018 h 788358"/>
              <a:gd name="connsiteX27" fmla="*/ 324350 w 1844548"/>
              <a:gd name="connsiteY27" fmla="*/ 412855 h 788358"/>
              <a:gd name="connsiteX28" fmla="*/ 324350 w 1844548"/>
              <a:gd name="connsiteY28" fmla="*/ 442116 h 788358"/>
              <a:gd name="connsiteX29" fmla="*/ 273144 w 1844548"/>
              <a:gd name="connsiteY29" fmla="*/ 500637 h 788358"/>
              <a:gd name="connsiteX30" fmla="*/ 243883 w 1844548"/>
              <a:gd name="connsiteY30" fmla="*/ 478692 h 788358"/>
              <a:gd name="connsiteX31" fmla="*/ 178046 w 1844548"/>
              <a:gd name="connsiteY31" fmla="*/ 456746 h 788358"/>
              <a:gd name="connsiteX32" fmla="*/ 112209 w 1844548"/>
              <a:gd name="connsiteY32" fmla="*/ 398225 h 788358"/>
              <a:gd name="connsiteX33" fmla="*/ 53688 w 1844548"/>
              <a:gd name="connsiteY33" fmla="*/ 332388 h 788358"/>
              <a:gd name="connsiteX34" fmla="*/ 17112 w 1844548"/>
              <a:gd name="connsiteY34" fmla="*/ 295812 h 788358"/>
              <a:gd name="connsiteX35" fmla="*/ 9796 w 1844548"/>
              <a:gd name="connsiteY35" fmla="*/ 244605 h 7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44548" h="788358">
                <a:moveTo>
                  <a:pt x="9796" y="244605"/>
                </a:moveTo>
                <a:cubicBezTo>
                  <a:pt x="32961" y="199494"/>
                  <a:pt x="108551" y="65383"/>
                  <a:pt x="156100" y="25149"/>
                </a:cubicBezTo>
                <a:cubicBezTo>
                  <a:pt x="203649" y="-15085"/>
                  <a:pt x="228033" y="5642"/>
                  <a:pt x="295089" y="3204"/>
                </a:cubicBezTo>
                <a:cubicBezTo>
                  <a:pt x="362145" y="766"/>
                  <a:pt x="429201" y="-4111"/>
                  <a:pt x="558436" y="10519"/>
                </a:cubicBezTo>
                <a:cubicBezTo>
                  <a:pt x="687671" y="25149"/>
                  <a:pt x="902250" y="54410"/>
                  <a:pt x="1070500" y="90986"/>
                </a:cubicBezTo>
                <a:cubicBezTo>
                  <a:pt x="1238750" y="127562"/>
                  <a:pt x="1454548" y="189741"/>
                  <a:pt x="1567934" y="229975"/>
                </a:cubicBezTo>
                <a:cubicBezTo>
                  <a:pt x="1681320" y="270209"/>
                  <a:pt x="1714238" y="304346"/>
                  <a:pt x="1750814" y="332388"/>
                </a:cubicBezTo>
                <a:cubicBezTo>
                  <a:pt x="1787390" y="360430"/>
                  <a:pt x="1772760" y="354334"/>
                  <a:pt x="1787390" y="398225"/>
                </a:cubicBezTo>
                <a:cubicBezTo>
                  <a:pt x="1802020" y="442116"/>
                  <a:pt x="1830062" y="555502"/>
                  <a:pt x="1838596" y="595735"/>
                </a:cubicBezTo>
                <a:cubicBezTo>
                  <a:pt x="1847130" y="635968"/>
                  <a:pt x="1845911" y="631092"/>
                  <a:pt x="1838596" y="639626"/>
                </a:cubicBezTo>
                <a:cubicBezTo>
                  <a:pt x="1831281" y="648160"/>
                  <a:pt x="1814212" y="638407"/>
                  <a:pt x="1794705" y="646941"/>
                </a:cubicBezTo>
                <a:cubicBezTo>
                  <a:pt x="1775198" y="655475"/>
                  <a:pt x="1738622" y="696929"/>
                  <a:pt x="1721553" y="690833"/>
                </a:cubicBezTo>
                <a:cubicBezTo>
                  <a:pt x="1704484" y="684737"/>
                  <a:pt x="1727649" y="629872"/>
                  <a:pt x="1692292" y="610365"/>
                </a:cubicBezTo>
                <a:cubicBezTo>
                  <a:pt x="1656935" y="590858"/>
                  <a:pt x="1567933" y="577446"/>
                  <a:pt x="1509412" y="573789"/>
                </a:cubicBezTo>
                <a:cubicBezTo>
                  <a:pt x="1450891" y="570132"/>
                  <a:pt x="1389931" y="578666"/>
                  <a:pt x="1341163" y="588420"/>
                </a:cubicBezTo>
                <a:cubicBezTo>
                  <a:pt x="1292395" y="598174"/>
                  <a:pt x="1258257" y="616461"/>
                  <a:pt x="1216804" y="632311"/>
                </a:cubicBezTo>
                <a:cubicBezTo>
                  <a:pt x="1175351" y="648161"/>
                  <a:pt x="1118049" y="668887"/>
                  <a:pt x="1092446" y="683517"/>
                </a:cubicBezTo>
                <a:cubicBezTo>
                  <a:pt x="1066843" y="698147"/>
                  <a:pt x="1071719" y="703024"/>
                  <a:pt x="1063185" y="720093"/>
                </a:cubicBezTo>
                <a:cubicBezTo>
                  <a:pt x="1054651" y="737162"/>
                  <a:pt x="1049774" y="778615"/>
                  <a:pt x="1041240" y="785930"/>
                </a:cubicBezTo>
                <a:cubicBezTo>
                  <a:pt x="1032706" y="793245"/>
                  <a:pt x="1018075" y="783492"/>
                  <a:pt x="1011979" y="763985"/>
                </a:cubicBezTo>
                <a:cubicBezTo>
                  <a:pt x="1005883" y="744478"/>
                  <a:pt x="1015637" y="707902"/>
                  <a:pt x="1004664" y="668887"/>
                </a:cubicBezTo>
                <a:cubicBezTo>
                  <a:pt x="993691" y="629873"/>
                  <a:pt x="976622" y="573789"/>
                  <a:pt x="946142" y="529898"/>
                </a:cubicBezTo>
                <a:cubicBezTo>
                  <a:pt x="915662" y="486007"/>
                  <a:pt x="870552" y="438458"/>
                  <a:pt x="821784" y="405540"/>
                </a:cubicBezTo>
                <a:cubicBezTo>
                  <a:pt x="773016" y="372622"/>
                  <a:pt x="705960" y="348238"/>
                  <a:pt x="653534" y="332388"/>
                </a:cubicBezTo>
                <a:cubicBezTo>
                  <a:pt x="601108" y="316538"/>
                  <a:pt x="547464" y="311661"/>
                  <a:pt x="507230" y="310442"/>
                </a:cubicBezTo>
                <a:cubicBezTo>
                  <a:pt x="466996" y="309223"/>
                  <a:pt x="440174" y="318977"/>
                  <a:pt x="412132" y="325073"/>
                </a:cubicBezTo>
                <a:cubicBezTo>
                  <a:pt x="384090" y="331169"/>
                  <a:pt x="353610" y="332388"/>
                  <a:pt x="338980" y="347018"/>
                </a:cubicBezTo>
                <a:cubicBezTo>
                  <a:pt x="324350" y="361648"/>
                  <a:pt x="326788" y="397005"/>
                  <a:pt x="324350" y="412855"/>
                </a:cubicBezTo>
                <a:cubicBezTo>
                  <a:pt x="321912" y="428705"/>
                  <a:pt x="332884" y="427486"/>
                  <a:pt x="324350" y="442116"/>
                </a:cubicBezTo>
                <a:cubicBezTo>
                  <a:pt x="315816" y="456746"/>
                  <a:pt x="286555" y="494541"/>
                  <a:pt x="273144" y="500637"/>
                </a:cubicBezTo>
                <a:cubicBezTo>
                  <a:pt x="259733" y="506733"/>
                  <a:pt x="259733" y="486007"/>
                  <a:pt x="243883" y="478692"/>
                </a:cubicBezTo>
                <a:cubicBezTo>
                  <a:pt x="228033" y="471377"/>
                  <a:pt x="199992" y="470157"/>
                  <a:pt x="178046" y="456746"/>
                </a:cubicBezTo>
                <a:cubicBezTo>
                  <a:pt x="156100" y="443335"/>
                  <a:pt x="132935" y="418951"/>
                  <a:pt x="112209" y="398225"/>
                </a:cubicBezTo>
                <a:cubicBezTo>
                  <a:pt x="91483" y="377499"/>
                  <a:pt x="69537" y="349457"/>
                  <a:pt x="53688" y="332388"/>
                </a:cubicBezTo>
                <a:cubicBezTo>
                  <a:pt x="37839" y="315319"/>
                  <a:pt x="23208" y="314100"/>
                  <a:pt x="17112" y="295812"/>
                </a:cubicBezTo>
                <a:cubicBezTo>
                  <a:pt x="11016" y="277524"/>
                  <a:pt x="-13369" y="289716"/>
                  <a:pt x="9796" y="244605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92440" y="2197926"/>
            <a:ext cx="4838700" cy="4566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1475" y="5405250"/>
            <a:ext cx="1007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switch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" accel="100000" fill="hold">
                                          <p:stCondLst>
                                            <p:cond delay="9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17" grpId="0"/>
      <p:bldP spid="34" grpId="0"/>
      <p:bldP spid="21" grpId="0"/>
      <p:bldP spid="26" grpId="0"/>
      <p:bldP spid="2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983162" y="762000"/>
            <a:ext cx="3031023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Objective Lenses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536" y="1517037"/>
            <a:ext cx="24605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These lenses further </a:t>
            </a:r>
            <a:r>
              <a:rPr lang="en-CA" b="0" dirty="0" smtClean="0"/>
              <a:t>_______</a:t>
            </a:r>
            <a:r>
              <a:rPr lang="en-CA" dirty="0" smtClean="0"/>
              <a:t> the image of the specimen.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524500" y="24384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G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867400" y="2971800"/>
            <a:ext cx="609600" cy="685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867400" y="2971800"/>
            <a:ext cx="914400" cy="7620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867400" y="2971800"/>
            <a:ext cx="1146412" cy="1066800"/>
          </a:xfrm>
          <a:custGeom>
            <a:avLst/>
            <a:gdLst>
              <a:gd name="connsiteX0" fmla="*/ 0 w 1146412"/>
              <a:gd name="connsiteY0" fmla="*/ 0 h 996287"/>
              <a:gd name="connsiteX1" fmla="*/ 395785 w 1146412"/>
              <a:gd name="connsiteY1" fmla="*/ 996287 h 996287"/>
              <a:gd name="connsiteX2" fmla="*/ 1146412 w 1146412"/>
              <a:gd name="connsiteY2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412" h="996287">
                <a:moveTo>
                  <a:pt x="0" y="0"/>
                </a:moveTo>
                <a:lnTo>
                  <a:pt x="395785" y="996287"/>
                </a:lnTo>
                <a:lnTo>
                  <a:pt x="1146412" y="996287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35935" r="41881" b="42992"/>
          <a:stretch/>
        </p:blipFill>
        <p:spPr>
          <a:xfrm>
            <a:off x="1254456" y="1495429"/>
            <a:ext cx="2447325" cy="241110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84560" y="4401487"/>
            <a:ext cx="121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magnify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6138" y="1440339"/>
            <a:ext cx="208826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SzPct val="120000"/>
            </a:pPr>
            <a:r>
              <a:rPr lang="en-CA" dirty="0" smtClean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Low (scanning)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86138" y="2345375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SzPct val="120000"/>
            </a:pPr>
            <a:r>
              <a:rPr lang="en-CA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M</a:t>
            </a:r>
            <a:r>
              <a:rPr lang="en-CA" dirty="0" smtClean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edium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86138" y="303166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SzPct val="120000"/>
            </a:pPr>
            <a:r>
              <a:rPr lang="en-CA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H</a:t>
            </a:r>
            <a:r>
              <a:rPr lang="en-CA" dirty="0" smtClean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igh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4800" y="5279408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magnifications are usually </a:t>
            </a:r>
            <a:r>
              <a:rPr lang="en-CA" b="0" dirty="0" smtClean="0"/>
              <a:t>___ </a:t>
            </a:r>
            <a:r>
              <a:rPr lang="en-CA" dirty="0" smtClean="0"/>
              <a:t>, </a:t>
            </a:r>
            <a:r>
              <a:rPr lang="en-CA" b="0" dirty="0" smtClean="0"/>
              <a:t>____</a:t>
            </a:r>
            <a:r>
              <a:rPr lang="en-CA" dirty="0" smtClean="0"/>
              <a:t> and </a:t>
            </a:r>
            <a:r>
              <a:rPr lang="en-CA" b="0" dirty="0" smtClean="0"/>
              <a:t>____</a:t>
            </a:r>
            <a:r>
              <a:rPr lang="en-CA" dirty="0" smtClean="0"/>
              <a:t> 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3608" y="527144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 </a:t>
            </a:r>
            <a:r>
              <a:rPr lang="en-CA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13440" y="527144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</a:t>
            </a:r>
            <a:r>
              <a:rPr lang="en-CA" dirty="0"/>
              <a:t>X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33716" y="563880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40 </a:t>
            </a:r>
            <a:r>
              <a:rPr lang="en-CA" dirty="0"/>
              <a:t>X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0052" y="144033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 </a:t>
            </a:r>
            <a:r>
              <a:rPr lang="en-CA" dirty="0">
                <a:cs typeface="Arial" charset="0"/>
              </a:rPr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05500" y="2345375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</a:t>
            </a:r>
            <a:r>
              <a:rPr lang="en-CA" dirty="0">
                <a:cs typeface="Arial" charset="0"/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99396" y="303166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</a:t>
            </a:r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 </a:t>
            </a:r>
            <a:r>
              <a:rPr lang="en-CA" dirty="0" smtClean="0">
                <a:cs typeface="Arial" charset="0"/>
              </a:rPr>
              <a:t>X</a:t>
            </a:r>
            <a:endParaRPr lang="en-CA" dirty="0"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8448" y="616474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There are usually </a:t>
            </a:r>
            <a:r>
              <a:rPr lang="en-CA" b="0" dirty="0" smtClean="0"/>
              <a:t>__</a:t>
            </a:r>
            <a:r>
              <a:rPr lang="en-CA" dirty="0" smtClean="0"/>
              <a:t> lenses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58152" y="61461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6616" y="2048256"/>
            <a:ext cx="2077853" cy="1726471"/>
            <a:chOff x="1316616" y="2048256"/>
            <a:chExt cx="2077853" cy="1726471"/>
          </a:xfrm>
        </p:grpSpPr>
        <p:sp>
          <p:nvSpPr>
            <p:cNvPr id="2" name="Freeform 1"/>
            <p:cNvSpPr/>
            <p:nvPr/>
          </p:nvSpPr>
          <p:spPr>
            <a:xfrm>
              <a:off x="1316616" y="2048256"/>
              <a:ext cx="1160677" cy="1317007"/>
            </a:xfrm>
            <a:custGeom>
              <a:avLst/>
              <a:gdLst>
                <a:gd name="connsiteX0" fmla="*/ 453662 w 1160677"/>
                <a:gd name="connsiteY0" fmla="*/ 212141 h 1317007"/>
                <a:gd name="connsiteX1" fmla="*/ 307358 w 1160677"/>
                <a:gd name="connsiteY1" fmla="*/ 95098 h 1317007"/>
                <a:gd name="connsiteX2" fmla="*/ 300043 w 1160677"/>
                <a:gd name="connsiteY2" fmla="*/ 117043 h 1317007"/>
                <a:gd name="connsiteX3" fmla="*/ 278098 w 1160677"/>
                <a:gd name="connsiteY3" fmla="*/ 138989 h 1317007"/>
                <a:gd name="connsiteX4" fmla="*/ 292728 w 1160677"/>
                <a:gd name="connsiteY4" fmla="*/ 175565 h 1317007"/>
                <a:gd name="connsiteX5" fmla="*/ 263467 w 1160677"/>
                <a:gd name="connsiteY5" fmla="*/ 190195 h 1317007"/>
                <a:gd name="connsiteX6" fmla="*/ 226891 w 1160677"/>
                <a:gd name="connsiteY6" fmla="*/ 197510 h 1317007"/>
                <a:gd name="connsiteX7" fmla="*/ 190315 w 1160677"/>
                <a:gd name="connsiteY7" fmla="*/ 256032 h 1317007"/>
                <a:gd name="connsiteX8" fmla="*/ 175685 w 1160677"/>
                <a:gd name="connsiteY8" fmla="*/ 314554 h 1317007"/>
                <a:gd name="connsiteX9" fmla="*/ 175685 w 1160677"/>
                <a:gd name="connsiteY9" fmla="*/ 358445 h 1317007"/>
                <a:gd name="connsiteX10" fmla="*/ 204946 w 1160677"/>
                <a:gd name="connsiteY10" fmla="*/ 387706 h 1317007"/>
                <a:gd name="connsiteX11" fmla="*/ 36696 w 1160677"/>
                <a:gd name="connsiteY11" fmla="*/ 680314 h 1317007"/>
                <a:gd name="connsiteX12" fmla="*/ 14750 w 1160677"/>
                <a:gd name="connsiteY12" fmla="*/ 716890 h 1317007"/>
                <a:gd name="connsiteX13" fmla="*/ 120 w 1160677"/>
                <a:gd name="connsiteY13" fmla="*/ 746150 h 1317007"/>
                <a:gd name="connsiteX14" fmla="*/ 14750 w 1160677"/>
                <a:gd name="connsiteY14" fmla="*/ 775411 h 1317007"/>
                <a:gd name="connsiteX15" fmla="*/ 102533 w 1160677"/>
                <a:gd name="connsiteY15" fmla="*/ 863194 h 1317007"/>
                <a:gd name="connsiteX16" fmla="*/ 212261 w 1160677"/>
                <a:gd name="connsiteY16" fmla="*/ 921715 h 1317007"/>
                <a:gd name="connsiteX17" fmla="*/ 256152 w 1160677"/>
                <a:gd name="connsiteY17" fmla="*/ 950976 h 1317007"/>
                <a:gd name="connsiteX18" fmla="*/ 212261 w 1160677"/>
                <a:gd name="connsiteY18" fmla="*/ 1068019 h 1317007"/>
                <a:gd name="connsiteX19" fmla="*/ 256152 w 1160677"/>
                <a:gd name="connsiteY19" fmla="*/ 1199693 h 1317007"/>
                <a:gd name="connsiteX20" fmla="*/ 365880 w 1160677"/>
                <a:gd name="connsiteY20" fmla="*/ 1258214 h 1317007"/>
                <a:gd name="connsiteX21" fmla="*/ 453662 w 1160677"/>
                <a:gd name="connsiteY21" fmla="*/ 1309421 h 1317007"/>
                <a:gd name="connsiteX22" fmla="*/ 599966 w 1160677"/>
                <a:gd name="connsiteY22" fmla="*/ 1316736 h 1317007"/>
                <a:gd name="connsiteX23" fmla="*/ 673118 w 1160677"/>
                <a:gd name="connsiteY23" fmla="*/ 1309421 h 1317007"/>
                <a:gd name="connsiteX24" fmla="*/ 724325 w 1160677"/>
                <a:gd name="connsiteY24" fmla="*/ 1287475 h 1317007"/>
                <a:gd name="connsiteX25" fmla="*/ 738955 w 1160677"/>
                <a:gd name="connsiteY25" fmla="*/ 1243584 h 1317007"/>
                <a:gd name="connsiteX26" fmla="*/ 790162 w 1160677"/>
                <a:gd name="connsiteY26" fmla="*/ 1133856 h 1317007"/>
                <a:gd name="connsiteX27" fmla="*/ 826738 w 1160677"/>
                <a:gd name="connsiteY27" fmla="*/ 1111910 h 1317007"/>
                <a:gd name="connsiteX28" fmla="*/ 848683 w 1160677"/>
                <a:gd name="connsiteY28" fmla="*/ 1053389 h 1317007"/>
                <a:gd name="connsiteX29" fmla="*/ 943781 w 1160677"/>
                <a:gd name="connsiteY29" fmla="*/ 797357 h 1317007"/>
                <a:gd name="connsiteX30" fmla="*/ 994987 w 1160677"/>
                <a:gd name="connsiteY30" fmla="*/ 658368 h 1317007"/>
                <a:gd name="connsiteX31" fmla="*/ 1053509 w 1160677"/>
                <a:gd name="connsiteY31" fmla="*/ 629107 h 1317007"/>
                <a:gd name="connsiteX32" fmla="*/ 1097400 w 1160677"/>
                <a:gd name="connsiteY32" fmla="*/ 548640 h 1317007"/>
                <a:gd name="connsiteX33" fmla="*/ 1133976 w 1160677"/>
                <a:gd name="connsiteY33" fmla="*/ 380390 h 1317007"/>
                <a:gd name="connsiteX34" fmla="*/ 1155922 w 1160677"/>
                <a:gd name="connsiteY34" fmla="*/ 277978 h 1317007"/>
                <a:gd name="connsiteX35" fmla="*/ 1038878 w 1160677"/>
                <a:gd name="connsiteY35" fmla="*/ 124358 h 1317007"/>
                <a:gd name="connsiteX36" fmla="*/ 812107 w 1160677"/>
                <a:gd name="connsiteY36" fmla="*/ 21946 h 1317007"/>
                <a:gd name="connsiteX37" fmla="*/ 680434 w 1160677"/>
                <a:gd name="connsiteY37" fmla="*/ 0 h 1317007"/>
                <a:gd name="connsiteX38" fmla="*/ 592651 w 1160677"/>
                <a:gd name="connsiteY38" fmla="*/ 21946 h 1317007"/>
                <a:gd name="connsiteX39" fmla="*/ 526814 w 1160677"/>
                <a:gd name="connsiteY39" fmla="*/ 73152 h 1317007"/>
                <a:gd name="connsiteX40" fmla="*/ 512184 w 1160677"/>
                <a:gd name="connsiteY40" fmla="*/ 131674 h 1317007"/>
                <a:gd name="connsiteX41" fmla="*/ 453662 w 1160677"/>
                <a:gd name="connsiteY41" fmla="*/ 212141 h 131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60677" h="1317007">
                  <a:moveTo>
                    <a:pt x="453662" y="212141"/>
                  </a:moveTo>
                  <a:cubicBezTo>
                    <a:pt x="419524" y="206045"/>
                    <a:pt x="332961" y="110948"/>
                    <a:pt x="307358" y="95098"/>
                  </a:cubicBezTo>
                  <a:cubicBezTo>
                    <a:pt x="281755" y="79248"/>
                    <a:pt x="304920" y="109728"/>
                    <a:pt x="300043" y="117043"/>
                  </a:cubicBezTo>
                  <a:cubicBezTo>
                    <a:pt x="295166" y="124358"/>
                    <a:pt x="279317" y="129235"/>
                    <a:pt x="278098" y="138989"/>
                  </a:cubicBezTo>
                  <a:cubicBezTo>
                    <a:pt x="276879" y="148743"/>
                    <a:pt x="295166" y="167031"/>
                    <a:pt x="292728" y="175565"/>
                  </a:cubicBezTo>
                  <a:cubicBezTo>
                    <a:pt x="290289" y="184099"/>
                    <a:pt x="274440" y="186538"/>
                    <a:pt x="263467" y="190195"/>
                  </a:cubicBezTo>
                  <a:cubicBezTo>
                    <a:pt x="252494" y="193852"/>
                    <a:pt x="239083" y="186537"/>
                    <a:pt x="226891" y="197510"/>
                  </a:cubicBezTo>
                  <a:cubicBezTo>
                    <a:pt x="214699" y="208483"/>
                    <a:pt x="198849" y="236525"/>
                    <a:pt x="190315" y="256032"/>
                  </a:cubicBezTo>
                  <a:cubicBezTo>
                    <a:pt x="181781" y="275539"/>
                    <a:pt x="178123" y="297485"/>
                    <a:pt x="175685" y="314554"/>
                  </a:cubicBezTo>
                  <a:cubicBezTo>
                    <a:pt x="173247" y="331623"/>
                    <a:pt x="170808" y="346253"/>
                    <a:pt x="175685" y="358445"/>
                  </a:cubicBezTo>
                  <a:cubicBezTo>
                    <a:pt x="180562" y="370637"/>
                    <a:pt x="228111" y="334061"/>
                    <a:pt x="204946" y="387706"/>
                  </a:cubicBezTo>
                  <a:cubicBezTo>
                    <a:pt x="181781" y="441351"/>
                    <a:pt x="68395" y="625450"/>
                    <a:pt x="36696" y="680314"/>
                  </a:cubicBezTo>
                  <a:cubicBezTo>
                    <a:pt x="4997" y="735178"/>
                    <a:pt x="20846" y="705917"/>
                    <a:pt x="14750" y="716890"/>
                  </a:cubicBezTo>
                  <a:cubicBezTo>
                    <a:pt x="8654" y="727863"/>
                    <a:pt x="120" y="736397"/>
                    <a:pt x="120" y="746150"/>
                  </a:cubicBezTo>
                  <a:cubicBezTo>
                    <a:pt x="120" y="755903"/>
                    <a:pt x="-2319" y="755904"/>
                    <a:pt x="14750" y="775411"/>
                  </a:cubicBezTo>
                  <a:cubicBezTo>
                    <a:pt x="31819" y="794918"/>
                    <a:pt x="69615" y="838810"/>
                    <a:pt x="102533" y="863194"/>
                  </a:cubicBezTo>
                  <a:cubicBezTo>
                    <a:pt x="135451" y="887578"/>
                    <a:pt x="186658" y="907085"/>
                    <a:pt x="212261" y="921715"/>
                  </a:cubicBezTo>
                  <a:cubicBezTo>
                    <a:pt x="237864" y="936345"/>
                    <a:pt x="256152" y="926592"/>
                    <a:pt x="256152" y="950976"/>
                  </a:cubicBezTo>
                  <a:cubicBezTo>
                    <a:pt x="256152" y="975360"/>
                    <a:pt x="212261" y="1026566"/>
                    <a:pt x="212261" y="1068019"/>
                  </a:cubicBezTo>
                  <a:cubicBezTo>
                    <a:pt x="212261" y="1109472"/>
                    <a:pt x="230549" y="1167994"/>
                    <a:pt x="256152" y="1199693"/>
                  </a:cubicBezTo>
                  <a:cubicBezTo>
                    <a:pt x="281755" y="1231392"/>
                    <a:pt x="332962" y="1239926"/>
                    <a:pt x="365880" y="1258214"/>
                  </a:cubicBezTo>
                  <a:cubicBezTo>
                    <a:pt x="398798" y="1276502"/>
                    <a:pt x="414648" y="1299667"/>
                    <a:pt x="453662" y="1309421"/>
                  </a:cubicBezTo>
                  <a:cubicBezTo>
                    <a:pt x="492676" y="1319175"/>
                    <a:pt x="563390" y="1316736"/>
                    <a:pt x="599966" y="1316736"/>
                  </a:cubicBezTo>
                  <a:cubicBezTo>
                    <a:pt x="636542" y="1316736"/>
                    <a:pt x="652391" y="1314298"/>
                    <a:pt x="673118" y="1309421"/>
                  </a:cubicBezTo>
                  <a:cubicBezTo>
                    <a:pt x="693845" y="1304544"/>
                    <a:pt x="713352" y="1298448"/>
                    <a:pt x="724325" y="1287475"/>
                  </a:cubicBezTo>
                  <a:cubicBezTo>
                    <a:pt x="735298" y="1276502"/>
                    <a:pt x="727982" y="1269187"/>
                    <a:pt x="738955" y="1243584"/>
                  </a:cubicBezTo>
                  <a:cubicBezTo>
                    <a:pt x="749928" y="1217981"/>
                    <a:pt x="775532" y="1155802"/>
                    <a:pt x="790162" y="1133856"/>
                  </a:cubicBezTo>
                  <a:cubicBezTo>
                    <a:pt x="804792" y="1111910"/>
                    <a:pt x="816985" y="1125321"/>
                    <a:pt x="826738" y="1111910"/>
                  </a:cubicBezTo>
                  <a:cubicBezTo>
                    <a:pt x="836491" y="1098499"/>
                    <a:pt x="848683" y="1053389"/>
                    <a:pt x="848683" y="1053389"/>
                  </a:cubicBezTo>
                  <a:lnTo>
                    <a:pt x="943781" y="797357"/>
                  </a:lnTo>
                  <a:cubicBezTo>
                    <a:pt x="968165" y="731520"/>
                    <a:pt x="976699" y="686410"/>
                    <a:pt x="994987" y="658368"/>
                  </a:cubicBezTo>
                  <a:cubicBezTo>
                    <a:pt x="1013275" y="630326"/>
                    <a:pt x="1036440" y="647395"/>
                    <a:pt x="1053509" y="629107"/>
                  </a:cubicBezTo>
                  <a:cubicBezTo>
                    <a:pt x="1070578" y="610819"/>
                    <a:pt x="1083989" y="590093"/>
                    <a:pt x="1097400" y="548640"/>
                  </a:cubicBezTo>
                  <a:cubicBezTo>
                    <a:pt x="1110811" y="507187"/>
                    <a:pt x="1124222" y="425500"/>
                    <a:pt x="1133976" y="380390"/>
                  </a:cubicBezTo>
                  <a:cubicBezTo>
                    <a:pt x="1143730" y="335280"/>
                    <a:pt x="1171772" y="320650"/>
                    <a:pt x="1155922" y="277978"/>
                  </a:cubicBezTo>
                  <a:cubicBezTo>
                    <a:pt x="1140072" y="235306"/>
                    <a:pt x="1096180" y="167030"/>
                    <a:pt x="1038878" y="124358"/>
                  </a:cubicBezTo>
                  <a:cubicBezTo>
                    <a:pt x="981576" y="81686"/>
                    <a:pt x="871848" y="42672"/>
                    <a:pt x="812107" y="21946"/>
                  </a:cubicBezTo>
                  <a:cubicBezTo>
                    <a:pt x="752366" y="1220"/>
                    <a:pt x="717010" y="0"/>
                    <a:pt x="680434" y="0"/>
                  </a:cubicBezTo>
                  <a:cubicBezTo>
                    <a:pt x="643858" y="0"/>
                    <a:pt x="618254" y="9754"/>
                    <a:pt x="592651" y="21946"/>
                  </a:cubicBezTo>
                  <a:cubicBezTo>
                    <a:pt x="567048" y="34138"/>
                    <a:pt x="540225" y="54864"/>
                    <a:pt x="526814" y="73152"/>
                  </a:cubicBezTo>
                  <a:cubicBezTo>
                    <a:pt x="513403" y="91440"/>
                    <a:pt x="523157" y="112167"/>
                    <a:pt x="512184" y="131674"/>
                  </a:cubicBezTo>
                  <a:cubicBezTo>
                    <a:pt x="501211" y="151181"/>
                    <a:pt x="487800" y="218237"/>
                    <a:pt x="453662" y="212141"/>
                  </a:cubicBezTo>
                  <a:close/>
                </a:path>
              </a:pathLst>
            </a:custGeom>
            <a:solidFill>
              <a:srgbClr val="FF00FF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55748" y="2318918"/>
              <a:ext cx="838721" cy="1455809"/>
            </a:xfrm>
            <a:custGeom>
              <a:avLst/>
              <a:gdLst>
                <a:gd name="connsiteX0" fmla="*/ 4572 w 838721"/>
                <a:gd name="connsiteY0" fmla="*/ 197511 h 1455809"/>
                <a:gd name="connsiteX1" fmla="*/ 11887 w 838721"/>
                <a:gd name="connsiteY1" fmla="*/ 131674 h 1455809"/>
                <a:gd name="connsiteX2" fmla="*/ 114300 w 838721"/>
                <a:gd name="connsiteY2" fmla="*/ 65837 h 1455809"/>
                <a:gd name="connsiteX3" fmla="*/ 297180 w 838721"/>
                <a:gd name="connsiteY3" fmla="*/ 14631 h 1455809"/>
                <a:gd name="connsiteX4" fmla="*/ 458114 w 838721"/>
                <a:gd name="connsiteY4" fmla="*/ 0 h 1455809"/>
                <a:gd name="connsiteX5" fmla="*/ 611734 w 838721"/>
                <a:gd name="connsiteY5" fmla="*/ 21946 h 1455809"/>
                <a:gd name="connsiteX6" fmla="*/ 655625 w 838721"/>
                <a:gd name="connsiteY6" fmla="*/ 80468 h 1455809"/>
                <a:gd name="connsiteX7" fmla="*/ 670255 w 838721"/>
                <a:gd name="connsiteY7" fmla="*/ 138989 h 1455809"/>
                <a:gd name="connsiteX8" fmla="*/ 684886 w 838721"/>
                <a:gd name="connsiteY8" fmla="*/ 204826 h 1455809"/>
                <a:gd name="connsiteX9" fmla="*/ 706831 w 838721"/>
                <a:gd name="connsiteY9" fmla="*/ 219456 h 1455809"/>
                <a:gd name="connsiteX10" fmla="*/ 728777 w 838721"/>
                <a:gd name="connsiteY10" fmla="*/ 358445 h 1455809"/>
                <a:gd name="connsiteX11" fmla="*/ 706831 w 838721"/>
                <a:gd name="connsiteY11" fmla="*/ 395021 h 1455809"/>
                <a:gd name="connsiteX12" fmla="*/ 794614 w 838721"/>
                <a:gd name="connsiteY12" fmla="*/ 914400 h 1455809"/>
                <a:gd name="connsiteX13" fmla="*/ 816559 w 838721"/>
                <a:gd name="connsiteY13" fmla="*/ 1002183 h 1455809"/>
                <a:gd name="connsiteX14" fmla="*/ 794614 w 838721"/>
                <a:gd name="connsiteY14" fmla="*/ 1046074 h 1455809"/>
                <a:gd name="connsiteX15" fmla="*/ 838505 w 838721"/>
                <a:gd name="connsiteY15" fmla="*/ 1236269 h 1455809"/>
                <a:gd name="connsiteX16" fmla="*/ 772668 w 838721"/>
                <a:gd name="connsiteY16" fmla="*/ 1280160 h 1455809"/>
                <a:gd name="connsiteX17" fmla="*/ 706831 w 838721"/>
                <a:gd name="connsiteY17" fmla="*/ 1324052 h 1455809"/>
                <a:gd name="connsiteX18" fmla="*/ 662940 w 838721"/>
                <a:gd name="connsiteY18" fmla="*/ 1397204 h 1455809"/>
                <a:gd name="connsiteX19" fmla="*/ 619049 w 838721"/>
                <a:gd name="connsiteY19" fmla="*/ 1426464 h 1455809"/>
                <a:gd name="connsiteX20" fmla="*/ 523951 w 838721"/>
                <a:gd name="connsiteY20" fmla="*/ 1455725 h 1455809"/>
                <a:gd name="connsiteX21" fmla="*/ 421538 w 838721"/>
                <a:gd name="connsiteY21" fmla="*/ 1433780 h 1455809"/>
                <a:gd name="connsiteX22" fmla="*/ 370332 w 838721"/>
                <a:gd name="connsiteY22" fmla="*/ 1389888 h 1455809"/>
                <a:gd name="connsiteX23" fmla="*/ 297180 w 838721"/>
                <a:gd name="connsiteY23" fmla="*/ 1389888 h 1455809"/>
                <a:gd name="connsiteX24" fmla="*/ 224028 w 838721"/>
                <a:gd name="connsiteY24" fmla="*/ 1331367 h 1455809"/>
                <a:gd name="connsiteX25" fmla="*/ 209398 w 838721"/>
                <a:gd name="connsiteY25" fmla="*/ 1280160 h 1455809"/>
                <a:gd name="connsiteX26" fmla="*/ 187452 w 838721"/>
                <a:gd name="connsiteY26" fmla="*/ 1133856 h 1455809"/>
                <a:gd name="connsiteX27" fmla="*/ 165506 w 838721"/>
                <a:gd name="connsiteY27" fmla="*/ 1111911 h 1455809"/>
                <a:gd name="connsiteX28" fmla="*/ 99670 w 838721"/>
                <a:gd name="connsiteY28" fmla="*/ 614477 h 1455809"/>
                <a:gd name="connsiteX29" fmla="*/ 85039 w 838721"/>
                <a:gd name="connsiteY29" fmla="*/ 570586 h 1455809"/>
                <a:gd name="connsiteX30" fmla="*/ 41148 w 838721"/>
                <a:gd name="connsiteY30" fmla="*/ 497434 h 1455809"/>
                <a:gd name="connsiteX31" fmla="*/ 41148 w 838721"/>
                <a:gd name="connsiteY31" fmla="*/ 460858 h 1455809"/>
                <a:gd name="connsiteX32" fmla="*/ 11887 w 838721"/>
                <a:gd name="connsiteY32" fmla="*/ 336500 h 1455809"/>
                <a:gd name="connsiteX33" fmla="*/ 33833 w 838721"/>
                <a:gd name="connsiteY33" fmla="*/ 292608 h 1455809"/>
                <a:gd name="connsiteX34" fmla="*/ 4572 w 838721"/>
                <a:gd name="connsiteY34" fmla="*/ 197511 h 145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8721" h="1455809">
                  <a:moveTo>
                    <a:pt x="4572" y="197511"/>
                  </a:moveTo>
                  <a:cubicBezTo>
                    <a:pt x="914" y="170689"/>
                    <a:pt x="-6401" y="153620"/>
                    <a:pt x="11887" y="131674"/>
                  </a:cubicBezTo>
                  <a:cubicBezTo>
                    <a:pt x="30175" y="109728"/>
                    <a:pt x="66751" y="85344"/>
                    <a:pt x="114300" y="65837"/>
                  </a:cubicBezTo>
                  <a:cubicBezTo>
                    <a:pt x="161849" y="46330"/>
                    <a:pt x="239878" y="25604"/>
                    <a:pt x="297180" y="14631"/>
                  </a:cubicBezTo>
                  <a:cubicBezTo>
                    <a:pt x="354482" y="3658"/>
                    <a:pt x="405688" y="-1219"/>
                    <a:pt x="458114" y="0"/>
                  </a:cubicBezTo>
                  <a:cubicBezTo>
                    <a:pt x="510540" y="1219"/>
                    <a:pt x="578816" y="8535"/>
                    <a:pt x="611734" y="21946"/>
                  </a:cubicBezTo>
                  <a:cubicBezTo>
                    <a:pt x="644652" y="35357"/>
                    <a:pt x="645872" y="60961"/>
                    <a:pt x="655625" y="80468"/>
                  </a:cubicBezTo>
                  <a:cubicBezTo>
                    <a:pt x="665378" y="99975"/>
                    <a:pt x="665378" y="118263"/>
                    <a:pt x="670255" y="138989"/>
                  </a:cubicBezTo>
                  <a:cubicBezTo>
                    <a:pt x="675132" y="159715"/>
                    <a:pt x="678790" y="191415"/>
                    <a:pt x="684886" y="204826"/>
                  </a:cubicBezTo>
                  <a:cubicBezTo>
                    <a:pt x="690982" y="218237"/>
                    <a:pt x="699516" y="193853"/>
                    <a:pt x="706831" y="219456"/>
                  </a:cubicBezTo>
                  <a:cubicBezTo>
                    <a:pt x="714146" y="245059"/>
                    <a:pt x="728777" y="329184"/>
                    <a:pt x="728777" y="358445"/>
                  </a:cubicBezTo>
                  <a:cubicBezTo>
                    <a:pt x="728777" y="387706"/>
                    <a:pt x="695858" y="302362"/>
                    <a:pt x="706831" y="395021"/>
                  </a:cubicBezTo>
                  <a:cubicBezTo>
                    <a:pt x="717804" y="487680"/>
                    <a:pt x="776326" y="813206"/>
                    <a:pt x="794614" y="914400"/>
                  </a:cubicBezTo>
                  <a:cubicBezTo>
                    <a:pt x="812902" y="1015594"/>
                    <a:pt x="816559" y="980237"/>
                    <a:pt x="816559" y="1002183"/>
                  </a:cubicBezTo>
                  <a:cubicBezTo>
                    <a:pt x="816559" y="1024129"/>
                    <a:pt x="790956" y="1007060"/>
                    <a:pt x="794614" y="1046074"/>
                  </a:cubicBezTo>
                  <a:cubicBezTo>
                    <a:pt x="798272" y="1085088"/>
                    <a:pt x="842163" y="1197255"/>
                    <a:pt x="838505" y="1236269"/>
                  </a:cubicBezTo>
                  <a:cubicBezTo>
                    <a:pt x="834847" y="1275283"/>
                    <a:pt x="772668" y="1280160"/>
                    <a:pt x="772668" y="1280160"/>
                  </a:cubicBezTo>
                  <a:cubicBezTo>
                    <a:pt x="750722" y="1294790"/>
                    <a:pt x="725119" y="1304545"/>
                    <a:pt x="706831" y="1324052"/>
                  </a:cubicBezTo>
                  <a:cubicBezTo>
                    <a:pt x="688543" y="1343559"/>
                    <a:pt x="677570" y="1380135"/>
                    <a:pt x="662940" y="1397204"/>
                  </a:cubicBezTo>
                  <a:cubicBezTo>
                    <a:pt x="648310" y="1414273"/>
                    <a:pt x="642214" y="1416711"/>
                    <a:pt x="619049" y="1426464"/>
                  </a:cubicBezTo>
                  <a:cubicBezTo>
                    <a:pt x="595884" y="1436217"/>
                    <a:pt x="556869" y="1454506"/>
                    <a:pt x="523951" y="1455725"/>
                  </a:cubicBezTo>
                  <a:cubicBezTo>
                    <a:pt x="491033" y="1456944"/>
                    <a:pt x="447141" y="1444753"/>
                    <a:pt x="421538" y="1433780"/>
                  </a:cubicBezTo>
                  <a:cubicBezTo>
                    <a:pt x="395935" y="1422807"/>
                    <a:pt x="391058" y="1397203"/>
                    <a:pt x="370332" y="1389888"/>
                  </a:cubicBezTo>
                  <a:cubicBezTo>
                    <a:pt x="349606" y="1382573"/>
                    <a:pt x="321564" y="1399641"/>
                    <a:pt x="297180" y="1389888"/>
                  </a:cubicBezTo>
                  <a:cubicBezTo>
                    <a:pt x="272796" y="1380135"/>
                    <a:pt x="238658" y="1349655"/>
                    <a:pt x="224028" y="1331367"/>
                  </a:cubicBezTo>
                  <a:cubicBezTo>
                    <a:pt x="209398" y="1313079"/>
                    <a:pt x="215494" y="1313078"/>
                    <a:pt x="209398" y="1280160"/>
                  </a:cubicBezTo>
                  <a:cubicBezTo>
                    <a:pt x="203302" y="1247242"/>
                    <a:pt x="194767" y="1161897"/>
                    <a:pt x="187452" y="1133856"/>
                  </a:cubicBezTo>
                  <a:cubicBezTo>
                    <a:pt x="180137" y="1105815"/>
                    <a:pt x="180136" y="1198474"/>
                    <a:pt x="165506" y="1111911"/>
                  </a:cubicBezTo>
                  <a:cubicBezTo>
                    <a:pt x="150876" y="1025348"/>
                    <a:pt x="113081" y="704698"/>
                    <a:pt x="99670" y="614477"/>
                  </a:cubicBezTo>
                  <a:cubicBezTo>
                    <a:pt x="86259" y="524256"/>
                    <a:pt x="94793" y="590093"/>
                    <a:pt x="85039" y="570586"/>
                  </a:cubicBezTo>
                  <a:cubicBezTo>
                    <a:pt x="75285" y="551079"/>
                    <a:pt x="48463" y="515722"/>
                    <a:pt x="41148" y="497434"/>
                  </a:cubicBezTo>
                  <a:cubicBezTo>
                    <a:pt x="33833" y="479146"/>
                    <a:pt x="46025" y="487680"/>
                    <a:pt x="41148" y="460858"/>
                  </a:cubicBezTo>
                  <a:cubicBezTo>
                    <a:pt x="36271" y="434036"/>
                    <a:pt x="13106" y="364542"/>
                    <a:pt x="11887" y="336500"/>
                  </a:cubicBezTo>
                  <a:cubicBezTo>
                    <a:pt x="10668" y="308458"/>
                    <a:pt x="36271" y="316992"/>
                    <a:pt x="33833" y="292608"/>
                  </a:cubicBezTo>
                  <a:cubicBezTo>
                    <a:pt x="31395" y="268224"/>
                    <a:pt x="8230" y="224333"/>
                    <a:pt x="4572" y="197511"/>
                  </a:cubicBezTo>
                  <a:close/>
                </a:path>
              </a:pathLst>
            </a:custGeom>
            <a:solidFill>
              <a:srgbClr val="FF00FF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73958" y="1869743"/>
            <a:ext cx="4189863" cy="1574101"/>
            <a:chOff x="1473958" y="1869743"/>
            <a:chExt cx="4189863" cy="15741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057400" y="2751160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473958" y="1869743"/>
              <a:ext cx="4189863" cy="832514"/>
            </a:xfrm>
            <a:custGeom>
              <a:avLst/>
              <a:gdLst>
                <a:gd name="connsiteX0" fmla="*/ 0 w 4189863"/>
                <a:gd name="connsiteY0" fmla="*/ 832514 h 832514"/>
                <a:gd name="connsiteX1" fmla="*/ 736979 w 4189863"/>
                <a:gd name="connsiteY1" fmla="*/ 0 h 832514"/>
                <a:gd name="connsiteX2" fmla="*/ 3848669 w 4189863"/>
                <a:gd name="connsiteY2" fmla="*/ 0 h 832514"/>
                <a:gd name="connsiteX3" fmla="*/ 4189863 w 4189863"/>
                <a:gd name="connsiteY3" fmla="*/ 696036 h 8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9863" h="832514">
                  <a:moveTo>
                    <a:pt x="0" y="832514"/>
                  </a:moveTo>
                  <a:lnTo>
                    <a:pt x="736979" y="0"/>
                  </a:lnTo>
                  <a:lnTo>
                    <a:pt x="3848669" y="0"/>
                  </a:lnTo>
                  <a:lnTo>
                    <a:pt x="4189863" y="696036"/>
                  </a:lnTo>
                </a:path>
              </a:pathLst>
            </a:custGeom>
            <a:ln w="19050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111335" y="2909455"/>
              <a:ext cx="2529444" cy="534389"/>
            </a:xfrm>
            <a:custGeom>
              <a:avLst/>
              <a:gdLst>
                <a:gd name="connsiteX0" fmla="*/ 0 w 2529444"/>
                <a:gd name="connsiteY0" fmla="*/ 534389 h 534389"/>
                <a:gd name="connsiteX1" fmla="*/ 2125683 w 2529444"/>
                <a:gd name="connsiteY1" fmla="*/ 534389 h 534389"/>
                <a:gd name="connsiteX2" fmla="*/ 2529444 w 2529444"/>
                <a:gd name="connsiteY2" fmla="*/ 0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9444" h="534389">
                  <a:moveTo>
                    <a:pt x="0" y="534389"/>
                  </a:moveTo>
                  <a:lnTo>
                    <a:pt x="2125683" y="534389"/>
                  </a:lnTo>
                  <a:lnTo>
                    <a:pt x="2529444" y="0"/>
                  </a:lnTo>
                </a:path>
              </a:pathLst>
            </a:custGeom>
            <a:ln w="19050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4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14" grpId="0"/>
      <p:bldP spid="12" grpId="0" animBg="1"/>
      <p:bldP spid="34" grpId="0"/>
      <p:bldP spid="2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23" y="3311448"/>
            <a:ext cx="1783577" cy="133675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40" y="3170982"/>
            <a:ext cx="1787300" cy="134047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11" y="3026791"/>
            <a:ext cx="1794746" cy="1344198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28" y="2878876"/>
            <a:ext cx="1787300" cy="134792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21" y="2742131"/>
            <a:ext cx="1791024" cy="133675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84" y="1898183"/>
            <a:ext cx="1791024" cy="133675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40" y="1793892"/>
            <a:ext cx="1787300" cy="134047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96" y="1685878"/>
            <a:ext cx="1787299" cy="1344198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75" y="1577864"/>
            <a:ext cx="1783576" cy="1344198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6" y="1477296"/>
            <a:ext cx="1791024" cy="133675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050">
            <a:off x="4436922" y="1805914"/>
            <a:ext cx="3405454" cy="255942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721">
            <a:off x="507252" y="3134253"/>
            <a:ext cx="2536722" cy="327660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854">
            <a:off x="374557" y="2097571"/>
            <a:ext cx="2516371" cy="324479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644">
            <a:off x="3825499" y="1184729"/>
            <a:ext cx="2516371" cy="324479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368235" y="684078"/>
            <a:ext cx="8458200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buSzPct val="120000"/>
            </a:pPr>
            <a:r>
              <a:rPr lang="en-CA" dirty="0" smtClean="0"/>
              <a:t>….or purchased all together as a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LESSON BUNDLE</a:t>
            </a:r>
            <a:r>
              <a:rPr lang="en-CA" dirty="0" smtClean="0"/>
              <a:t>, at </a:t>
            </a:r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25% OFF</a:t>
            </a:r>
            <a:r>
              <a:rPr lang="en-CA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12950"/>
            <a:ext cx="9158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sz="3200" dirty="0" smtClean="0"/>
              <a:t>Please enjoy this </a:t>
            </a:r>
            <a:r>
              <a:rPr lang="en-CA" sz="3200" dirty="0" smtClean="0">
                <a:solidFill>
                  <a:srgbClr val="0000FF"/>
                </a:solidFill>
              </a:rPr>
              <a:t>FREE Microscope Parts PowerPoint</a:t>
            </a:r>
            <a:r>
              <a:rPr lang="en-CA" sz="32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840">
            <a:off x="511235" y="1548101"/>
            <a:ext cx="2527408" cy="3261349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22">
            <a:off x="3074682" y="1197003"/>
            <a:ext cx="2516371" cy="324479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53">
            <a:off x="2392265" y="1256480"/>
            <a:ext cx="2516371" cy="324479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5" y="1154875"/>
            <a:ext cx="2516371" cy="324479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4648200"/>
            <a:ext cx="4648200" cy="1938992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1)  3 page PowerPoint Worksheet</a:t>
            </a:r>
          </a:p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2)  2 page Review Worksheet</a:t>
            </a:r>
          </a:p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3)  1 Crossword</a:t>
            </a:r>
          </a:p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4)  40 Task Cards</a:t>
            </a:r>
          </a:p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5)  1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3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98"/>
    </mc:Choice>
    <mc:Fallback xmlns="">
      <p:transition advTm="749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38536" y="1517037"/>
            <a:ext cx="24605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6" t="32330" r="36350" b="43524"/>
          <a:stretch/>
        </p:blipFill>
        <p:spPr>
          <a:xfrm>
            <a:off x="1247766" y="1447800"/>
            <a:ext cx="2451337" cy="24587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983162" y="762000"/>
            <a:ext cx="3031023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Objective Lenses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These lenses further </a:t>
            </a:r>
            <a:r>
              <a:rPr lang="en-CA" b="0" dirty="0" smtClean="0"/>
              <a:t>_______</a:t>
            </a:r>
            <a:r>
              <a:rPr lang="en-CA" dirty="0" smtClean="0"/>
              <a:t> the image of the specimen.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524500" y="24384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G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867400" y="2971800"/>
            <a:ext cx="609600" cy="685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867400" y="2971800"/>
            <a:ext cx="914400" cy="7620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867400" y="2971800"/>
            <a:ext cx="1146412" cy="1066800"/>
          </a:xfrm>
          <a:custGeom>
            <a:avLst/>
            <a:gdLst>
              <a:gd name="connsiteX0" fmla="*/ 0 w 1146412"/>
              <a:gd name="connsiteY0" fmla="*/ 0 h 996287"/>
              <a:gd name="connsiteX1" fmla="*/ 395785 w 1146412"/>
              <a:gd name="connsiteY1" fmla="*/ 996287 h 996287"/>
              <a:gd name="connsiteX2" fmla="*/ 1146412 w 1146412"/>
              <a:gd name="connsiteY2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412" h="996287">
                <a:moveTo>
                  <a:pt x="0" y="0"/>
                </a:moveTo>
                <a:lnTo>
                  <a:pt x="395785" y="996287"/>
                </a:lnTo>
                <a:lnTo>
                  <a:pt x="1146412" y="996287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3284560" y="4401487"/>
            <a:ext cx="121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magnify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8448" y="616474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There are usually </a:t>
            </a:r>
            <a:r>
              <a:rPr lang="en-CA" b="0" dirty="0" smtClean="0"/>
              <a:t>__</a:t>
            </a:r>
            <a:r>
              <a:rPr lang="en-CA" dirty="0" smtClean="0"/>
              <a:t> lenses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58152" y="61461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42096" y="6164745"/>
            <a:ext cx="339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CA" dirty="0"/>
              <a:t>b</a:t>
            </a:r>
            <a:r>
              <a:rPr lang="en-CA" dirty="0" smtClean="0"/>
              <a:t>ut some have </a:t>
            </a:r>
            <a:r>
              <a:rPr lang="en-CA" b="0" dirty="0"/>
              <a:t>__</a:t>
            </a:r>
            <a:r>
              <a:rPr lang="en-CA" dirty="0"/>
              <a:t> lenses.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31256" y="6167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279408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magnifications are usually </a:t>
            </a:r>
            <a:r>
              <a:rPr lang="en-CA" b="0" dirty="0" smtClean="0"/>
              <a:t>___ </a:t>
            </a:r>
            <a:r>
              <a:rPr lang="en-CA" dirty="0" smtClean="0"/>
              <a:t>, </a:t>
            </a:r>
            <a:r>
              <a:rPr lang="en-CA" b="0" dirty="0" smtClean="0"/>
              <a:t>____</a:t>
            </a:r>
            <a:r>
              <a:rPr lang="en-CA" dirty="0" smtClean="0"/>
              <a:t> and </a:t>
            </a:r>
            <a:r>
              <a:rPr lang="en-CA" b="0" dirty="0" smtClean="0"/>
              <a:t>____</a:t>
            </a:r>
            <a:r>
              <a:rPr lang="en-CA" dirty="0" smtClean="0"/>
              <a:t> 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608" y="527144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 </a:t>
            </a:r>
            <a:r>
              <a:rPr lang="en-CA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13440" y="527144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</a:t>
            </a:r>
            <a:r>
              <a:rPr lang="en-CA" dirty="0"/>
              <a:t>X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3716" y="563880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40 </a:t>
            </a:r>
            <a:r>
              <a:rPr lang="en-CA" dirty="0"/>
              <a:t>X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4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91490" y="5170170"/>
            <a:ext cx="5604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                                but </a:t>
            </a:r>
            <a:r>
              <a:rPr lang="en-CA" dirty="0"/>
              <a:t>the field of view (visible area) becomes </a:t>
            </a:r>
            <a:r>
              <a:rPr lang="en-CA" b="0" dirty="0" smtClean="0"/>
              <a:t>_______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983162" y="762000"/>
            <a:ext cx="3031023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Objective Lenses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524500" y="24384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G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5867400" y="2971800"/>
            <a:ext cx="914400" cy="7620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867400" y="2971800"/>
            <a:ext cx="1146412" cy="1066800"/>
          </a:xfrm>
          <a:custGeom>
            <a:avLst/>
            <a:gdLst>
              <a:gd name="connsiteX0" fmla="*/ 0 w 1146412"/>
              <a:gd name="connsiteY0" fmla="*/ 0 h 996287"/>
              <a:gd name="connsiteX1" fmla="*/ 395785 w 1146412"/>
              <a:gd name="connsiteY1" fmla="*/ 996287 h 996287"/>
              <a:gd name="connsiteX2" fmla="*/ 1146412 w 1146412"/>
              <a:gd name="connsiteY2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412" h="996287">
                <a:moveTo>
                  <a:pt x="0" y="0"/>
                </a:moveTo>
                <a:lnTo>
                  <a:pt x="395785" y="996287"/>
                </a:lnTo>
                <a:lnTo>
                  <a:pt x="1146412" y="996287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  <p:grpSp>
        <p:nvGrpSpPr>
          <p:cNvPr id="10" name="Group 9"/>
          <p:cNvGrpSpPr/>
          <p:nvPr/>
        </p:nvGrpSpPr>
        <p:grpSpPr>
          <a:xfrm>
            <a:off x="240475" y="2438400"/>
            <a:ext cx="1524000" cy="1676400"/>
            <a:chOff x="609600" y="2438400"/>
            <a:chExt cx="1752600" cy="1828800"/>
          </a:xfrm>
        </p:grpSpPr>
        <p:sp>
          <p:nvSpPr>
            <p:cNvPr id="9" name="Rectangle 8"/>
            <p:cNvSpPr/>
            <p:nvPr/>
          </p:nvSpPr>
          <p:spPr>
            <a:xfrm>
              <a:off x="609600" y="2438400"/>
              <a:ext cx="1752600" cy="182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Oval 2"/>
            <p:cNvSpPr/>
            <p:nvPr/>
          </p:nvSpPr>
          <p:spPr>
            <a:xfrm>
              <a:off x="762000" y="2667000"/>
              <a:ext cx="14478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47505" y="2438400"/>
            <a:ext cx="1524000" cy="1676400"/>
            <a:chOff x="609600" y="2438400"/>
            <a:chExt cx="1752600" cy="1828800"/>
          </a:xfrm>
        </p:grpSpPr>
        <p:sp>
          <p:nvSpPr>
            <p:cNvPr id="47" name="Rectangle 46"/>
            <p:cNvSpPr/>
            <p:nvPr/>
          </p:nvSpPr>
          <p:spPr>
            <a:xfrm>
              <a:off x="609600" y="2438400"/>
              <a:ext cx="1752600" cy="182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Oval 47"/>
            <p:cNvSpPr/>
            <p:nvPr/>
          </p:nvSpPr>
          <p:spPr>
            <a:xfrm>
              <a:off x="762000" y="2667000"/>
              <a:ext cx="14478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8600" y="2438400"/>
            <a:ext cx="1524000" cy="1676400"/>
            <a:chOff x="609600" y="2438400"/>
            <a:chExt cx="1752600" cy="1828800"/>
          </a:xfrm>
        </p:grpSpPr>
        <p:sp>
          <p:nvSpPr>
            <p:cNvPr id="50" name="Rectangle 49"/>
            <p:cNvSpPr/>
            <p:nvPr/>
          </p:nvSpPr>
          <p:spPr>
            <a:xfrm>
              <a:off x="609600" y="2438400"/>
              <a:ext cx="1752600" cy="182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762000" y="2667000"/>
              <a:ext cx="14478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0460">
            <a:off x="945499" y="3218943"/>
            <a:ext cx="113952" cy="16005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0460">
            <a:off x="2605709" y="2874428"/>
            <a:ext cx="607592" cy="853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632710"/>
            <a:ext cx="1295400" cy="12954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675591" y="1958340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SzPct val="120000"/>
            </a:pPr>
            <a:r>
              <a:rPr lang="en-CA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L</a:t>
            </a:r>
            <a:r>
              <a:rPr lang="en-CA" dirty="0" smtClean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ow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86578" y="1958340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SzPct val="120000"/>
            </a:pPr>
            <a:r>
              <a:rPr lang="en-CA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M</a:t>
            </a:r>
            <a:r>
              <a:rPr lang="en-CA" dirty="0" smtClean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edium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32551" y="195834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SzPct val="120000"/>
            </a:pPr>
            <a:r>
              <a:rPr lang="en-CA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H</a:t>
            </a:r>
            <a:r>
              <a:rPr lang="en-CA" dirty="0" smtClean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</a:rPr>
              <a:t>igh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4800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As the power increases, the magnification becomes </a:t>
            </a:r>
            <a:r>
              <a:rPr lang="en-CA" b="0" dirty="0" smtClean="0"/>
              <a:t>_____ </a:t>
            </a:r>
            <a:r>
              <a:rPr lang="en-CA" dirty="0" smtClean="0"/>
              <a:t>,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64475" y="3276600"/>
            <a:ext cx="394905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 w="med" len="med"/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657600" y="3276600"/>
            <a:ext cx="394905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 w="med" len="med"/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684020" y="5158740"/>
            <a:ext cx="92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larger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29000" y="552831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smaller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5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6" grpId="0"/>
      <p:bldP spid="57" grpId="0"/>
      <p:bldP spid="58" grpId="0"/>
      <p:bldP spid="20" grpId="0"/>
      <p:bldP spid="62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142096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</a:t>
            </a:r>
            <a:r>
              <a:rPr lang="en-CA" b="0" dirty="0" smtClean="0"/>
              <a:t>____</a:t>
            </a:r>
            <a:r>
              <a:rPr lang="en-CA" dirty="0" smtClean="0"/>
              <a:t> knob you should use, and always under </a:t>
            </a:r>
            <a:r>
              <a:rPr lang="en-CA" b="0" dirty="0" smtClean="0"/>
              <a:t>___</a:t>
            </a:r>
            <a:r>
              <a:rPr lang="en-CA" dirty="0" smtClean="0"/>
              <a:t> power. 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913883" y="4511428"/>
            <a:ext cx="365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Never use it in </a:t>
            </a:r>
            <a:r>
              <a:rPr lang="en-CA" b="0" dirty="0"/>
              <a:t>____</a:t>
            </a:r>
            <a:r>
              <a:rPr lang="en-CA" dirty="0"/>
              <a:t> power.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652626" y="800100"/>
            <a:ext cx="4395562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Coarse Adjustment Knob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51131" y="4500265"/>
            <a:ext cx="6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low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3512" y="4114800"/>
            <a:ext cx="69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first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16785" y="1572904"/>
            <a:ext cx="23081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7" t="54901" r="26121" b="27614"/>
          <a:stretch/>
        </p:blipFill>
        <p:spPr>
          <a:xfrm>
            <a:off x="1716785" y="1572904"/>
            <a:ext cx="2199120" cy="2389496"/>
          </a:xfrm>
          <a:prstGeom prst="rect">
            <a:avLst/>
          </a:prstGeom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676900" y="3241344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H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6096000" y="3581400"/>
            <a:ext cx="1981202" cy="990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826843" y="4495800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high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03273" y="2165222"/>
            <a:ext cx="1386374" cy="1459577"/>
          </a:xfrm>
          <a:custGeom>
            <a:avLst/>
            <a:gdLst>
              <a:gd name="connsiteX0" fmla="*/ 88874 w 1386374"/>
              <a:gd name="connsiteY0" fmla="*/ 351207 h 1459577"/>
              <a:gd name="connsiteX1" fmla="*/ 23037 w 1386374"/>
              <a:gd name="connsiteY1" fmla="*/ 599924 h 1459577"/>
              <a:gd name="connsiteX2" fmla="*/ 1092 w 1386374"/>
              <a:gd name="connsiteY2" fmla="*/ 892532 h 1459577"/>
              <a:gd name="connsiteX3" fmla="*/ 52298 w 1386374"/>
              <a:gd name="connsiteY3" fmla="*/ 1229031 h 1459577"/>
              <a:gd name="connsiteX4" fmla="*/ 162026 w 1386374"/>
              <a:gd name="connsiteY4" fmla="*/ 1353389 h 1459577"/>
              <a:gd name="connsiteX5" fmla="*/ 249809 w 1386374"/>
              <a:gd name="connsiteY5" fmla="*/ 1419226 h 1459577"/>
              <a:gd name="connsiteX6" fmla="*/ 359537 w 1386374"/>
              <a:gd name="connsiteY6" fmla="*/ 1419226 h 1459577"/>
              <a:gd name="connsiteX7" fmla="*/ 893546 w 1386374"/>
              <a:gd name="connsiteY7" fmla="*/ 1455802 h 1459577"/>
              <a:gd name="connsiteX8" fmla="*/ 1047165 w 1386374"/>
              <a:gd name="connsiteY8" fmla="*/ 1448487 h 1459577"/>
              <a:gd name="connsiteX9" fmla="*/ 1171524 w 1386374"/>
              <a:gd name="connsiteY9" fmla="*/ 1368020 h 1459577"/>
              <a:gd name="connsiteX10" fmla="*/ 1244676 w 1386374"/>
              <a:gd name="connsiteY10" fmla="*/ 1250976 h 1459577"/>
              <a:gd name="connsiteX11" fmla="*/ 1288567 w 1386374"/>
              <a:gd name="connsiteY11" fmla="*/ 1133933 h 1459577"/>
              <a:gd name="connsiteX12" fmla="*/ 1244676 w 1386374"/>
              <a:gd name="connsiteY12" fmla="*/ 1133933 h 1459577"/>
              <a:gd name="connsiteX13" fmla="*/ 1156893 w 1386374"/>
              <a:gd name="connsiteY13" fmla="*/ 1082727 h 1459577"/>
              <a:gd name="connsiteX14" fmla="*/ 1113002 w 1386374"/>
              <a:gd name="connsiteY14" fmla="*/ 1009575 h 1459577"/>
              <a:gd name="connsiteX15" fmla="*/ 1098372 w 1386374"/>
              <a:gd name="connsiteY15" fmla="*/ 775488 h 1459577"/>
              <a:gd name="connsiteX16" fmla="*/ 1171524 w 1386374"/>
              <a:gd name="connsiteY16" fmla="*/ 577978 h 1459577"/>
              <a:gd name="connsiteX17" fmla="*/ 1230045 w 1386374"/>
              <a:gd name="connsiteY17" fmla="*/ 497511 h 1459577"/>
              <a:gd name="connsiteX18" fmla="*/ 1273937 w 1386374"/>
              <a:gd name="connsiteY18" fmla="*/ 438989 h 1459577"/>
              <a:gd name="connsiteX19" fmla="*/ 1317828 w 1386374"/>
              <a:gd name="connsiteY19" fmla="*/ 453620 h 1459577"/>
              <a:gd name="connsiteX20" fmla="*/ 1361719 w 1386374"/>
              <a:gd name="connsiteY20" fmla="*/ 490196 h 1459577"/>
              <a:gd name="connsiteX21" fmla="*/ 1383665 w 1386374"/>
              <a:gd name="connsiteY21" fmla="*/ 490196 h 1459577"/>
              <a:gd name="connsiteX22" fmla="*/ 1383665 w 1386374"/>
              <a:gd name="connsiteY22" fmla="*/ 438989 h 1459577"/>
              <a:gd name="connsiteX23" fmla="*/ 1383665 w 1386374"/>
              <a:gd name="connsiteY23" fmla="*/ 351207 h 1459577"/>
              <a:gd name="connsiteX24" fmla="*/ 1347089 w 1386374"/>
              <a:gd name="connsiteY24" fmla="*/ 226848 h 1459577"/>
              <a:gd name="connsiteX25" fmla="*/ 1251991 w 1386374"/>
              <a:gd name="connsiteY25" fmla="*/ 102490 h 1459577"/>
              <a:gd name="connsiteX26" fmla="*/ 1178839 w 1386374"/>
              <a:gd name="connsiteY26" fmla="*/ 87860 h 1459577"/>
              <a:gd name="connsiteX27" fmla="*/ 1032535 w 1386374"/>
              <a:gd name="connsiteY27" fmla="*/ 58599 h 1459577"/>
              <a:gd name="connsiteX28" fmla="*/ 835025 w 1386374"/>
              <a:gd name="connsiteY28" fmla="*/ 22023 h 1459577"/>
              <a:gd name="connsiteX29" fmla="*/ 769188 w 1386374"/>
              <a:gd name="connsiteY29" fmla="*/ 77 h 1459577"/>
              <a:gd name="connsiteX30" fmla="*/ 710666 w 1386374"/>
              <a:gd name="connsiteY30" fmla="*/ 29338 h 1459577"/>
              <a:gd name="connsiteX31" fmla="*/ 578993 w 1386374"/>
              <a:gd name="connsiteY31" fmla="*/ 109805 h 1459577"/>
              <a:gd name="connsiteX32" fmla="*/ 425373 w 1386374"/>
              <a:gd name="connsiteY32" fmla="*/ 190272 h 1459577"/>
              <a:gd name="connsiteX33" fmla="*/ 88874 w 1386374"/>
              <a:gd name="connsiteY33" fmla="*/ 351207 h 145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86374" h="1459577">
                <a:moveTo>
                  <a:pt x="88874" y="351207"/>
                </a:moveTo>
                <a:cubicBezTo>
                  <a:pt x="21818" y="419482"/>
                  <a:pt x="37667" y="509703"/>
                  <a:pt x="23037" y="599924"/>
                </a:cubicBezTo>
                <a:cubicBezTo>
                  <a:pt x="8407" y="690145"/>
                  <a:pt x="-3785" y="787681"/>
                  <a:pt x="1092" y="892532"/>
                </a:cubicBezTo>
                <a:cubicBezTo>
                  <a:pt x="5969" y="997383"/>
                  <a:pt x="25476" y="1152221"/>
                  <a:pt x="52298" y="1229031"/>
                </a:cubicBezTo>
                <a:cubicBezTo>
                  <a:pt x="79120" y="1305841"/>
                  <a:pt x="129108" y="1321690"/>
                  <a:pt x="162026" y="1353389"/>
                </a:cubicBezTo>
                <a:cubicBezTo>
                  <a:pt x="194944" y="1385088"/>
                  <a:pt x="216891" y="1408253"/>
                  <a:pt x="249809" y="1419226"/>
                </a:cubicBezTo>
                <a:cubicBezTo>
                  <a:pt x="282727" y="1430199"/>
                  <a:pt x="252248" y="1413130"/>
                  <a:pt x="359537" y="1419226"/>
                </a:cubicBezTo>
                <a:cubicBezTo>
                  <a:pt x="466826" y="1425322"/>
                  <a:pt x="778941" y="1450925"/>
                  <a:pt x="893546" y="1455802"/>
                </a:cubicBezTo>
                <a:cubicBezTo>
                  <a:pt x="1008151" y="1460679"/>
                  <a:pt x="1000835" y="1463117"/>
                  <a:pt x="1047165" y="1448487"/>
                </a:cubicBezTo>
                <a:cubicBezTo>
                  <a:pt x="1093495" y="1433857"/>
                  <a:pt x="1138606" y="1400938"/>
                  <a:pt x="1171524" y="1368020"/>
                </a:cubicBezTo>
                <a:cubicBezTo>
                  <a:pt x="1204442" y="1335102"/>
                  <a:pt x="1225169" y="1289990"/>
                  <a:pt x="1244676" y="1250976"/>
                </a:cubicBezTo>
                <a:cubicBezTo>
                  <a:pt x="1264183" y="1211962"/>
                  <a:pt x="1288567" y="1153440"/>
                  <a:pt x="1288567" y="1133933"/>
                </a:cubicBezTo>
                <a:cubicBezTo>
                  <a:pt x="1288567" y="1114426"/>
                  <a:pt x="1266622" y="1142467"/>
                  <a:pt x="1244676" y="1133933"/>
                </a:cubicBezTo>
                <a:cubicBezTo>
                  <a:pt x="1222730" y="1125399"/>
                  <a:pt x="1178839" y="1103453"/>
                  <a:pt x="1156893" y="1082727"/>
                </a:cubicBezTo>
                <a:cubicBezTo>
                  <a:pt x="1134947" y="1062001"/>
                  <a:pt x="1122755" y="1060781"/>
                  <a:pt x="1113002" y="1009575"/>
                </a:cubicBezTo>
                <a:cubicBezTo>
                  <a:pt x="1103249" y="958369"/>
                  <a:pt x="1088618" y="847421"/>
                  <a:pt x="1098372" y="775488"/>
                </a:cubicBezTo>
                <a:cubicBezTo>
                  <a:pt x="1108126" y="703555"/>
                  <a:pt x="1149579" y="624307"/>
                  <a:pt x="1171524" y="577978"/>
                </a:cubicBezTo>
                <a:cubicBezTo>
                  <a:pt x="1193469" y="531649"/>
                  <a:pt x="1212976" y="520676"/>
                  <a:pt x="1230045" y="497511"/>
                </a:cubicBezTo>
                <a:cubicBezTo>
                  <a:pt x="1247114" y="474346"/>
                  <a:pt x="1259307" y="446304"/>
                  <a:pt x="1273937" y="438989"/>
                </a:cubicBezTo>
                <a:cubicBezTo>
                  <a:pt x="1288567" y="431674"/>
                  <a:pt x="1303198" y="445086"/>
                  <a:pt x="1317828" y="453620"/>
                </a:cubicBezTo>
                <a:cubicBezTo>
                  <a:pt x="1332458" y="462154"/>
                  <a:pt x="1350746" y="484100"/>
                  <a:pt x="1361719" y="490196"/>
                </a:cubicBezTo>
                <a:cubicBezTo>
                  <a:pt x="1372692" y="496292"/>
                  <a:pt x="1380007" y="498730"/>
                  <a:pt x="1383665" y="490196"/>
                </a:cubicBezTo>
                <a:cubicBezTo>
                  <a:pt x="1387323" y="481662"/>
                  <a:pt x="1383665" y="438989"/>
                  <a:pt x="1383665" y="438989"/>
                </a:cubicBezTo>
                <a:cubicBezTo>
                  <a:pt x="1383665" y="415824"/>
                  <a:pt x="1389761" y="386564"/>
                  <a:pt x="1383665" y="351207"/>
                </a:cubicBezTo>
                <a:cubicBezTo>
                  <a:pt x="1377569" y="315850"/>
                  <a:pt x="1369035" y="268301"/>
                  <a:pt x="1347089" y="226848"/>
                </a:cubicBezTo>
                <a:cubicBezTo>
                  <a:pt x="1325143" y="185395"/>
                  <a:pt x="1280033" y="125655"/>
                  <a:pt x="1251991" y="102490"/>
                </a:cubicBezTo>
                <a:cubicBezTo>
                  <a:pt x="1223949" y="79325"/>
                  <a:pt x="1178839" y="87860"/>
                  <a:pt x="1178839" y="87860"/>
                </a:cubicBezTo>
                <a:lnTo>
                  <a:pt x="1032535" y="58599"/>
                </a:lnTo>
                <a:cubicBezTo>
                  <a:pt x="975233" y="47626"/>
                  <a:pt x="878916" y="31777"/>
                  <a:pt x="835025" y="22023"/>
                </a:cubicBezTo>
                <a:cubicBezTo>
                  <a:pt x="791134" y="12269"/>
                  <a:pt x="789914" y="-1142"/>
                  <a:pt x="769188" y="77"/>
                </a:cubicBezTo>
                <a:cubicBezTo>
                  <a:pt x="748462" y="1296"/>
                  <a:pt x="742365" y="11050"/>
                  <a:pt x="710666" y="29338"/>
                </a:cubicBezTo>
                <a:cubicBezTo>
                  <a:pt x="678967" y="47626"/>
                  <a:pt x="626542" y="82983"/>
                  <a:pt x="578993" y="109805"/>
                </a:cubicBezTo>
                <a:cubicBezTo>
                  <a:pt x="531444" y="136627"/>
                  <a:pt x="505840" y="150038"/>
                  <a:pt x="425373" y="190272"/>
                </a:cubicBezTo>
                <a:cubicBezTo>
                  <a:pt x="344906" y="230506"/>
                  <a:pt x="155930" y="282932"/>
                  <a:pt x="88874" y="351207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1" name="Freeform 60"/>
          <p:cNvSpPr/>
          <p:nvPr/>
        </p:nvSpPr>
        <p:spPr>
          <a:xfrm>
            <a:off x="3220872" y="2497540"/>
            <a:ext cx="2511188" cy="914400"/>
          </a:xfrm>
          <a:custGeom>
            <a:avLst/>
            <a:gdLst>
              <a:gd name="connsiteX0" fmla="*/ 0 w 2511188"/>
              <a:gd name="connsiteY0" fmla="*/ 0 h 914400"/>
              <a:gd name="connsiteX1" fmla="*/ 1337480 w 2511188"/>
              <a:gd name="connsiteY1" fmla="*/ 0 h 914400"/>
              <a:gd name="connsiteX2" fmla="*/ 2511188 w 2511188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1188" h="914400">
                <a:moveTo>
                  <a:pt x="0" y="0"/>
                </a:moveTo>
                <a:lnTo>
                  <a:pt x="1337480" y="0"/>
                </a:lnTo>
                <a:lnTo>
                  <a:pt x="2511188" y="914400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7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59" grpId="0" animBg="1"/>
      <p:bldP spid="34" grpId="0"/>
      <p:bldP spid="41" grpId="0"/>
      <p:bldP spid="44" grpId="0" animBg="1"/>
      <p:bldP spid="48" grpId="0"/>
      <p:bldP spid="72" grpId="0"/>
      <p:bldP spid="2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4800" y="4142096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</a:t>
            </a:r>
            <a:r>
              <a:rPr lang="en-CA" b="0" dirty="0" smtClean="0"/>
              <a:t>____</a:t>
            </a:r>
            <a:r>
              <a:rPr lang="en-CA" dirty="0" smtClean="0"/>
              <a:t> knob you should use, and always under </a:t>
            </a:r>
            <a:r>
              <a:rPr lang="en-CA" b="0" dirty="0" smtClean="0"/>
              <a:t>___</a:t>
            </a:r>
            <a:r>
              <a:rPr lang="en-CA" dirty="0" smtClean="0"/>
              <a:t> power.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13883" y="4511428"/>
            <a:ext cx="365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Never use it in </a:t>
            </a:r>
            <a:r>
              <a:rPr lang="en-CA" b="0" dirty="0"/>
              <a:t>____</a:t>
            </a:r>
            <a:r>
              <a:rPr lang="en-CA" dirty="0"/>
              <a:t> power.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856" y="61722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CA" dirty="0" smtClean="0"/>
              <a:t>to </a:t>
            </a:r>
            <a:r>
              <a:rPr lang="en-CA" dirty="0"/>
              <a:t>help put the specimen in </a:t>
            </a:r>
            <a:r>
              <a:rPr lang="en-CA" b="0" dirty="0"/>
              <a:t>_____</a:t>
            </a:r>
            <a:r>
              <a:rPr lang="en-CA" dirty="0"/>
              <a:t>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716785" y="1572904"/>
            <a:ext cx="23081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7" t="54901" r="26121" b="27614"/>
          <a:stretch/>
        </p:blipFill>
        <p:spPr>
          <a:xfrm>
            <a:off x="1716785" y="1572904"/>
            <a:ext cx="2199120" cy="2389496"/>
          </a:xfrm>
          <a:prstGeom prst="rect">
            <a:avLst/>
          </a:prstGeom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676900" y="3241344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H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5777552" y="369817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I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6096000" y="3581400"/>
            <a:ext cx="1981202" cy="990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060375" y="4014850"/>
            <a:ext cx="2208730" cy="83325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3220872" y="2497540"/>
            <a:ext cx="2511188" cy="914400"/>
          </a:xfrm>
          <a:custGeom>
            <a:avLst/>
            <a:gdLst>
              <a:gd name="connsiteX0" fmla="*/ 0 w 2511188"/>
              <a:gd name="connsiteY0" fmla="*/ 0 h 914400"/>
              <a:gd name="connsiteX1" fmla="*/ 1337480 w 2511188"/>
              <a:gd name="connsiteY1" fmla="*/ 0 h 914400"/>
              <a:gd name="connsiteX2" fmla="*/ 2511188 w 2511188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1188" h="914400">
                <a:moveTo>
                  <a:pt x="0" y="0"/>
                </a:moveTo>
                <a:lnTo>
                  <a:pt x="1337480" y="0"/>
                </a:lnTo>
                <a:lnTo>
                  <a:pt x="2511188" y="914400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4" name="TextBox 63"/>
          <p:cNvSpPr txBox="1"/>
          <p:nvPr/>
        </p:nvSpPr>
        <p:spPr>
          <a:xfrm>
            <a:off x="304800" y="5812051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Both knobs move the </a:t>
            </a:r>
            <a:r>
              <a:rPr lang="en-CA" b="0" dirty="0" smtClean="0"/>
              <a:t>_____</a:t>
            </a:r>
            <a:r>
              <a:rPr lang="en-CA" dirty="0" smtClean="0"/>
              <a:t> up and down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77150" y="6154087"/>
            <a:ext cx="85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focus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4800" y="497707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</a:t>
            </a:r>
            <a:r>
              <a:rPr lang="en-CA" b="0" dirty="0" smtClean="0"/>
              <a:t>______</a:t>
            </a:r>
            <a:r>
              <a:rPr lang="en-CA" dirty="0" smtClean="0"/>
              <a:t> knob you should use under </a:t>
            </a:r>
            <a:r>
              <a:rPr lang="en-CA" b="0" dirty="0" smtClean="0"/>
              <a:t>______</a:t>
            </a:r>
            <a:r>
              <a:rPr lang="en-CA" dirty="0" smtClean="0"/>
              <a:t> power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64608" y="4948535"/>
            <a:ext cx="108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second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5800" y="5339688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higher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36562" y="5805055"/>
            <a:ext cx="85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stage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0538" y="800100"/>
            <a:ext cx="395973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Fine Adjustment Knob</a:t>
            </a:r>
          </a:p>
        </p:txBody>
      </p:sp>
      <p:sp>
        <p:nvSpPr>
          <p:cNvPr id="4" name="Freeform 3"/>
          <p:cNvSpPr/>
          <p:nvPr/>
        </p:nvSpPr>
        <p:spPr>
          <a:xfrm>
            <a:off x="3119476" y="2604211"/>
            <a:ext cx="624740" cy="705022"/>
          </a:xfrm>
          <a:custGeom>
            <a:avLst/>
            <a:gdLst>
              <a:gd name="connsiteX0" fmla="*/ 157734 w 624740"/>
              <a:gd name="connsiteY0" fmla="*/ 0 h 705022"/>
              <a:gd name="connsiteX1" fmla="*/ 55321 w 624740"/>
              <a:gd name="connsiteY1" fmla="*/ 146304 h 705022"/>
              <a:gd name="connsiteX2" fmla="*/ 4114 w 624740"/>
              <a:gd name="connsiteY2" fmla="*/ 358445 h 705022"/>
              <a:gd name="connsiteX3" fmla="*/ 11430 w 624740"/>
              <a:gd name="connsiteY3" fmla="*/ 526695 h 705022"/>
              <a:gd name="connsiteX4" fmla="*/ 77266 w 624740"/>
              <a:gd name="connsiteY4" fmla="*/ 687629 h 705022"/>
              <a:gd name="connsiteX5" fmla="*/ 150418 w 624740"/>
              <a:gd name="connsiteY5" fmla="*/ 702259 h 705022"/>
              <a:gd name="connsiteX6" fmla="*/ 267462 w 624740"/>
              <a:gd name="connsiteY6" fmla="*/ 702259 h 705022"/>
              <a:gd name="connsiteX7" fmla="*/ 362559 w 624740"/>
              <a:gd name="connsiteY7" fmla="*/ 702259 h 705022"/>
              <a:gd name="connsiteX8" fmla="*/ 479602 w 624740"/>
              <a:gd name="connsiteY8" fmla="*/ 680314 h 705022"/>
              <a:gd name="connsiteX9" fmla="*/ 552754 w 624740"/>
              <a:gd name="connsiteY9" fmla="*/ 607162 h 705022"/>
              <a:gd name="connsiteX10" fmla="*/ 618591 w 624740"/>
              <a:gd name="connsiteY10" fmla="*/ 438912 h 705022"/>
              <a:gd name="connsiteX11" fmla="*/ 618591 w 624740"/>
              <a:gd name="connsiteY11" fmla="*/ 285293 h 705022"/>
              <a:gd name="connsiteX12" fmla="*/ 589330 w 624740"/>
              <a:gd name="connsiteY12" fmla="*/ 204826 h 705022"/>
              <a:gd name="connsiteX13" fmla="*/ 523494 w 624740"/>
              <a:gd name="connsiteY13" fmla="*/ 131674 h 705022"/>
              <a:gd name="connsiteX14" fmla="*/ 391820 w 624740"/>
              <a:gd name="connsiteY14" fmla="*/ 87783 h 705022"/>
              <a:gd name="connsiteX15" fmla="*/ 157734 w 624740"/>
              <a:gd name="connsiteY15" fmla="*/ 0 h 70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4740" h="705022">
                <a:moveTo>
                  <a:pt x="157734" y="0"/>
                </a:moveTo>
                <a:cubicBezTo>
                  <a:pt x="119329" y="43281"/>
                  <a:pt x="80924" y="86563"/>
                  <a:pt x="55321" y="146304"/>
                </a:cubicBezTo>
                <a:cubicBezTo>
                  <a:pt x="29718" y="206045"/>
                  <a:pt x="11429" y="295047"/>
                  <a:pt x="4114" y="358445"/>
                </a:cubicBezTo>
                <a:cubicBezTo>
                  <a:pt x="-3201" y="421843"/>
                  <a:pt x="-762" y="471831"/>
                  <a:pt x="11430" y="526695"/>
                </a:cubicBezTo>
                <a:cubicBezTo>
                  <a:pt x="23622" y="581559"/>
                  <a:pt x="54101" y="658368"/>
                  <a:pt x="77266" y="687629"/>
                </a:cubicBezTo>
                <a:cubicBezTo>
                  <a:pt x="100431" y="716890"/>
                  <a:pt x="118719" y="699821"/>
                  <a:pt x="150418" y="702259"/>
                </a:cubicBezTo>
                <a:cubicBezTo>
                  <a:pt x="182117" y="704697"/>
                  <a:pt x="267462" y="702259"/>
                  <a:pt x="267462" y="702259"/>
                </a:cubicBezTo>
                <a:cubicBezTo>
                  <a:pt x="302819" y="702259"/>
                  <a:pt x="327202" y="705916"/>
                  <a:pt x="362559" y="702259"/>
                </a:cubicBezTo>
                <a:cubicBezTo>
                  <a:pt x="397916" y="698602"/>
                  <a:pt x="447903" y="696163"/>
                  <a:pt x="479602" y="680314"/>
                </a:cubicBezTo>
                <a:cubicBezTo>
                  <a:pt x="511301" y="664465"/>
                  <a:pt x="529589" y="647396"/>
                  <a:pt x="552754" y="607162"/>
                </a:cubicBezTo>
                <a:cubicBezTo>
                  <a:pt x="575919" y="566928"/>
                  <a:pt x="607618" y="492557"/>
                  <a:pt x="618591" y="438912"/>
                </a:cubicBezTo>
                <a:cubicBezTo>
                  <a:pt x="629564" y="385267"/>
                  <a:pt x="623468" y="324307"/>
                  <a:pt x="618591" y="285293"/>
                </a:cubicBezTo>
                <a:cubicBezTo>
                  <a:pt x="613714" y="246279"/>
                  <a:pt x="605180" y="230429"/>
                  <a:pt x="589330" y="204826"/>
                </a:cubicBezTo>
                <a:cubicBezTo>
                  <a:pt x="573480" y="179223"/>
                  <a:pt x="556412" y="151181"/>
                  <a:pt x="523494" y="131674"/>
                </a:cubicBezTo>
                <a:cubicBezTo>
                  <a:pt x="490576" y="112167"/>
                  <a:pt x="391820" y="87783"/>
                  <a:pt x="391820" y="87783"/>
                </a:cubicBezTo>
                <a:lnTo>
                  <a:pt x="157734" y="0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3581400" y="3012375"/>
            <a:ext cx="2196152" cy="94256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51131" y="4500265"/>
            <a:ext cx="6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low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3512" y="4114800"/>
            <a:ext cx="69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first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6843" y="4495800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high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4975" y="5345875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exact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024" y="5346406"/>
            <a:ext cx="260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for </a:t>
            </a:r>
            <a:r>
              <a:rPr lang="en-CA" b="0" dirty="0"/>
              <a:t>_____</a:t>
            </a:r>
            <a:r>
              <a:rPr lang="en-CA" dirty="0"/>
              <a:t> focusing.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9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" accel="100000" fill="hold">
                                          <p:stCondLst>
                                            <p:cond delay="99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64" grpId="0"/>
      <p:bldP spid="65" grpId="0"/>
      <p:bldP spid="68" grpId="0"/>
      <p:bldP spid="69" grpId="0"/>
      <p:bldP spid="70" grpId="0"/>
      <p:bldP spid="71" grpId="0"/>
      <p:bldP spid="73" grpId="0" animBg="1"/>
      <p:bldP spid="4" grpId="0" animBg="1"/>
      <p:bldP spid="3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4800" y="460254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Some microscopes have the two knobs located </a:t>
            </a:r>
            <a:r>
              <a:rPr lang="en-CA" b="0" dirty="0" smtClean="0"/>
              <a:t>___________________</a:t>
            </a:r>
            <a:r>
              <a:rPr lang="en-CA" dirty="0" smtClean="0"/>
              <a:t>. 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676900" y="3241344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H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5777552" y="369817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I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6096000" y="3581400"/>
            <a:ext cx="1981202" cy="990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060375" y="4014850"/>
            <a:ext cx="2208730" cy="83325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70538" y="800100"/>
            <a:ext cx="395973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Fine Adjustment Knob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28900" y="4957950"/>
            <a:ext cx="317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one on top of the other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  <p:grpSp>
        <p:nvGrpSpPr>
          <p:cNvPr id="10" name="Group 9"/>
          <p:cNvGrpSpPr/>
          <p:nvPr/>
        </p:nvGrpSpPr>
        <p:grpSpPr>
          <a:xfrm>
            <a:off x="872490" y="1600200"/>
            <a:ext cx="3896927" cy="2743200"/>
            <a:chOff x="1146809" y="1600200"/>
            <a:chExt cx="3896927" cy="2743200"/>
          </a:xfrm>
        </p:grpSpPr>
        <p:sp>
          <p:nvSpPr>
            <p:cNvPr id="23" name="Rectangle 22"/>
            <p:cNvSpPr/>
            <p:nvPr/>
          </p:nvSpPr>
          <p:spPr>
            <a:xfrm>
              <a:off x="1295400" y="1600200"/>
              <a:ext cx="36576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2700000" algn="ctr" rotWithShape="0">
                <a:schemeClr val="tx1"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5" name="Picture 2" descr="http://www.365astronomy.com/images/Konus-Academy-1000x-Microscope-530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 l="25929" t="48634" r="35115" b="15817"/>
            <a:stretch/>
          </p:blipFill>
          <p:spPr bwMode="auto">
            <a:xfrm flipH="1">
              <a:off x="1146809" y="1600200"/>
              <a:ext cx="3896927" cy="2743200"/>
            </a:xfrm>
            <a:prstGeom prst="rect">
              <a:avLst/>
            </a:prstGeom>
            <a:noFill/>
          </p:spPr>
        </p:pic>
      </p:grpSp>
      <p:sp>
        <p:nvSpPr>
          <p:cNvPr id="17" name="Freeform 16"/>
          <p:cNvSpPr/>
          <p:nvPr/>
        </p:nvSpPr>
        <p:spPr>
          <a:xfrm>
            <a:off x="3730343" y="2281360"/>
            <a:ext cx="509884" cy="647957"/>
          </a:xfrm>
          <a:custGeom>
            <a:avLst/>
            <a:gdLst>
              <a:gd name="connsiteX0" fmla="*/ 64822 w 509884"/>
              <a:gd name="connsiteY0" fmla="*/ 121975 h 647957"/>
              <a:gd name="connsiteX1" fmla="*/ 24361 w 509884"/>
              <a:gd name="connsiteY1" fmla="*/ 219079 h 647957"/>
              <a:gd name="connsiteX2" fmla="*/ 85 w 509884"/>
              <a:gd name="connsiteY2" fmla="*/ 405196 h 647957"/>
              <a:gd name="connsiteX3" fmla="*/ 32453 w 509884"/>
              <a:gd name="connsiteY3" fmla="*/ 558944 h 647957"/>
              <a:gd name="connsiteX4" fmla="*/ 137650 w 509884"/>
              <a:gd name="connsiteY4" fmla="*/ 631773 h 647957"/>
              <a:gd name="connsiteX5" fmla="*/ 250938 w 509884"/>
              <a:gd name="connsiteY5" fmla="*/ 647957 h 647957"/>
              <a:gd name="connsiteX6" fmla="*/ 339951 w 509884"/>
              <a:gd name="connsiteY6" fmla="*/ 631773 h 647957"/>
              <a:gd name="connsiteX7" fmla="*/ 420871 w 509884"/>
              <a:gd name="connsiteY7" fmla="*/ 558944 h 647957"/>
              <a:gd name="connsiteX8" fmla="*/ 493699 w 509884"/>
              <a:gd name="connsiteY8" fmla="*/ 413288 h 647957"/>
              <a:gd name="connsiteX9" fmla="*/ 509884 w 509884"/>
              <a:gd name="connsiteY9" fmla="*/ 251447 h 647957"/>
              <a:gd name="connsiteX10" fmla="*/ 493699 w 509884"/>
              <a:gd name="connsiteY10" fmla="*/ 138159 h 647957"/>
              <a:gd name="connsiteX11" fmla="*/ 445147 w 509884"/>
              <a:gd name="connsiteY11" fmla="*/ 65330 h 647957"/>
              <a:gd name="connsiteX12" fmla="*/ 356135 w 509884"/>
              <a:gd name="connsiteY12" fmla="*/ 24870 h 647957"/>
              <a:gd name="connsiteX13" fmla="*/ 250938 w 509884"/>
              <a:gd name="connsiteY13" fmla="*/ 594 h 647957"/>
              <a:gd name="connsiteX14" fmla="*/ 145742 w 509884"/>
              <a:gd name="connsiteY14" fmla="*/ 49146 h 647957"/>
              <a:gd name="connsiteX15" fmla="*/ 64822 w 509884"/>
              <a:gd name="connsiteY15" fmla="*/ 121975 h 64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9884" h="647957">
                <a:moveTo>
                  <a:pt x="64822" y="121975"/>
                </a:moveTo>
                <a:cubicBezTo>
                  <a:pt x="44592" y="150297"/>
                  <a:pt x="35150" y="171876"/>
                  <a:pt x="24361" y="219079"/>
                </a:cubicBezTo>
                <a:cubicBezTo>
                  <a:pt x="13571" y="266283"/>
                  <a:pt x="-1264" y="348552"/>
                  <a:pt x="85" y="405196"/>
                </a:cubicBezTo>
                <a:cubicBezTo>
                  <a:pt x="1434" y="461840"/>
                  <a:pt x="9525" y="521181"/>
                  <a:pt x="32453" y="558944"/>
                </a:cubicBezTo>
                <a:cubicBezTo>
                  <a:pt x="55380" y="596707"/>
                  <a:pt x="101236" y="616938"/>
                  <a:pt x="137650" y="631773"/>
                </a:cubicBezTo>
                <a:cubicBezTo>
                  <a:pt x="174064" y="646609"/>
                  <a:pt x="217221" y="647957"/>
                  <a:pt x="250938" y="647957"/>
                </a:cubicBezTo>
                <a:cubicBezTo>
                  <a:pt x="284655" y="647957"/>
                  <a:pt x="311629" y="646608"/>
                  <a:pt x="339951" y="631773"/>
                </a:cubicBezTo>
                <a:cubicBezTo>
                  <a:pt x="368273" y="616938"/>
                  <a:pt x="395246" y="595358"/>
                  <a:pt x="420871" y="558944"/>
                </a:cubicBezTo>
                <a:cubicBezTo>
                  <a:pt x="446496" y="522530"/>
                  <a:pt x="478864" y="464537"/>
                  <a:pt x="493699" y="413288"/>
                </a:cubicBezTo>
                <a:cubicBezTo>
                  <a:pt x="508534" y="362039"/>
                  <a:pt x="509884" y="297302"/>
                  <a:pt x="509884" y="251447"/>
                </a:cubicBezTo>
                <a:cubicBezTo>
                  <a:pt x="509884" y="205592"/>
                  <a:pt x="504489" y="169179"/>
                  <a:pt x="493699" y="138159"/>
                </a:cubicBezTo>
                <a:cubicBezTo>
                  <a:pt x="482910" y="107139"/>
                  <a:pt x="468074" y="84212"/>
                  <a:pt x="445147" y="65330"/>
                </a:cubicBezTo>
                <a:cubicBezTo>
                  <a:pt x="422220" y="46448"/>
                  <a:pt x="388503" y="35659"/>
                  <a:pt x="356135" y="24870"/>
                </a:cubicBezTo>
                <a:cubicBezTo>
                  <a:pt x="323767" y="14081"/>
                  <a:pt x="286003" y="-3452"/>
                  <a:pt x="250938" y="594"/>
                </a:cubicBezTo>
                <a:cubicBezTo>
                  <a:pt x="215873" y="4640"/>
                  <a:pt x="176761" y="31613"/>
                  <a:pt x="145742" y="49146"/>
                </a:cubicBezTo>
                <a:cubicBezTo>
                  <a:pt x="114723" y="66679"/>
                  <a:pt x="85052" y="93653"/>
                  <a:pt x="64822" y="121975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>
            <a:off x="3422087" y="3463159"/>
            <a:ext cx="519086" cy="405637"/>
          </a:xfrm>
          <a:custGeom>
            <a:avLst/>
            <a:gdLst>
              <a:gd name="connsiteX0" fmla="*/ 114132 w 519086"/>
              <a:gd name="connsiteY0" fmla="*/ 232 h 405637"/>
              <a:gd name="connsiteX1" fmla="*/ 41304 w 519086"/>
              <a:gd name="connsiteY1" fmla="*/ 40692 h 405637"/>
              <a:gd name="connsiteX2" fmla="*/ 8936 w 519086"/>
              <a:gd name="connsiteY2" fmla="*/ 113521 h 405637"/>
              <a:gd name="connsiteX3" fmla="*/ 844 w 519086"/>
              <a:gd name="connsiteY3" fmla="*/ 210625 h 405637"/>
              <a:gd name="connsiteX4" fmla="*/ 25120 w 519086"/>
              <a:gd name="connsiteY4" fmla="*/ 291545 h 405637"/>
              <a:gd name="connsiteX5" fmla="*/ 106040 w 519086"/>
              <a:gd name="connsiteY5" fmla="*/ 323914 h 405637"/>
              <a:gd name="connsiteX6" fmla="*/ 178869 w 519086"/>
              <a:gd name="connsiteY6" fmla="*/ 364374 h 405637"/>
              <a:gd name="connsiteX7" fmla="*/ 316433 w 519086"/>
              <a:gd name="connsiteY7" fmla="*/ 404834 h 405637"/>
              <a:gd name="connsiteX8" fmla="*/ 421630 w 519086"/>
              <a:gd name="connsiteY8" fmla="*/ 388650 h 405637"/>
              <a:gd name="connsiteX9" fmla="*/ 486366 w 519086"/>
              <a:gd name="connsiteY9" fmla="*/ 356282 h 405637"/>
              <a:gd name="connsiteX10" fmla="*/ 502550 w 519086"/>
              <a:gd name="connsiteY10" fmla="*/ 283453 h 405637"/>
              <a:gd name="connsiteX11" fmla="*/ 518734 w 519086"/>
              <a:gd name="connsiteY11" fmla="*/ 202533 h 405637"/>
              <a:gd name="connsiteX12" fmla="*/ 486366 w 519086"/>
              <a:gd name="connsiteY12" fmla="*/ 113521 h 405637"/>
              <a:gd name="connsiteX13" fmla="*/ 381170 w 519086"/>
              <a:gd name="connsiteY13" fmla="*/ 81153 h 405637"/>
              <a:gd name="connsiteX14" fmla="*/ 267881 w 519086"/>
              <a:gd name="connsiteY14" fmla="*/ 40692 h 405637"/>
              <a:gd name="connsiteX15" fmla="*/ 227421 w 519086"/>
              <a:gd name="connsiteY15" fmla="*/ 56876 h 405637"/>
              <a:gd name="connsiteX16" fmla="*/ 203145 w 519086"/>
              <a:gd name="connsiteY16" fmla="*/ 24508 h 405637"/>
              <a:gd name="connsiteX17" fmla="*/ 114132 w 519086"/>
              <a:gd name="connsiteY17" fmla="*/ 232 h 40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9086" h="405637">
                <a:moveTo>
                  <a:pt x="114132" y="232"/>
                </a:moveTo>
                <a:cubicBezTo>
                  <a:pt x="87159" y="2929"/>
                  <a:pt x="58837" y="21810"/>
                  <a:pt x="41304" y="40692"/>
                </a:cubicBezTo>
                <a:cubicBezTo>
                  <a:pt x="23771" y="59574"/>
                  <a:pt x="15679" y="85199"/>
                  <a:pt x="8936" y="113521"/>
                </a:cubicBezTo>
                <a:cubicBezTo>
                  <a:pt x="2193" y="141843"/>
                  <a:pt x="-1853" y="180954"/>
                  <a:pt x="844" y="210625"/>
                </a:cubicBezTo>
                <a:cubicBezTo>
                  <a:pt x="3541" y="240296"/>
                  <a:pt x="7587" y="272663"/>
                  <a:pt x="25120" y="291545"/>
                </a:cubicBezTo>
                <a:cubicBezTo>
                  <a:pt x="42653" y="310427"/>
                  <a:pt x="80415" y="311776"/>
                  <a:pt x="106040" y="323914"/>
                </a:cubicBezTo>
                <a:cubicBezTo>
                  <a:pt x="131665" y="336052"/>
                  <a:pt x="143804" y="350887"/>
                  <a:pt x="178869" y="364374"/>
                </a:cubicBezTo>
                <a:cubicBezTo>
                  <a:pt x="213935" y="377861"/>
                  <a:pt x="275973" y="400788"/>
                  <a:pt x="316433" y="404834"/>
                </a:cubicBezTo>
                <a:cubicBezTo>
                  <a:pt x="356893" y="408880"/>
                  <a:pt x="393308" y="396742"/>
                  <a:pt x="421630" y="388650"/>
                </a:cubicBezTo>
                <a:cubicBezTo>
                  <a:pt x="449952" y="380558"/>
                  <a:pt x="472879" y="373815"/>
                  <a:pt x="486366" y="356282"/>
                </a:cubicBezTo>
                <a:cubicBezTo>
                  <a:pt x="499853" y="338749"/>
                  <a:pt x="497155" y="309078"/>
                  <a:pt x="502550" y="283453"/>
                </a:cubicBezTo>
                <a:cubicBezTo>
                  <a:pt x="507945" y="257828"/>
                  <a:pt x="521431" y="230855"/>
                  <a:pt x="518734" y="202533"/>
                </a:cubicBezTo>
                <a:cubicBezTo>
                  <a:pt x="516037" y="174211"/>
                  <a:pt x="509293" y="133751"/>
                  <a:pt x="486366" y="113521"/>
                </a:cubicBezTo>
                <a:cubicBezTo>
                  <a:pt x="463439" y="93291"/>
                  <a:pt x="417584" y="93291"/>
                  <a:pt x="381170" y="81153"/>
                </a:cubicBezTo>
                <a:cubicBezTo>
                  <a:pt x="344756" y="69015"/>
                  <a:pt x="293506" y="44738"/>
                  <a:pt x="267881" y="40692"/>
                </a:cubicBezTo>
                <a:cubicBezTo>
                  <a:pt x="242256" y="36646"/>
                  <a:pt x="238210" y="59573"/>
                  <a:pt x="227421" y="56876"/>
                </a:cubicBezTo>
                <a:cubicBezTo>
                  <a:pt x="216632" y="54179"/>
                  <a:pt x="216632" y="29903"/>
                  <a:pt x="203145" y="24508"/>
                </a:cubicBezTo>
                <a:cubicBezTo>
                  <a:pt x="189658" y="19113"/>
                  <a:pt x="141105" y="-2465"/>
                  <a:pt x="114132" y="232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4114800" y="2667000"/>
            <a:ext cx="1642110" cy="77343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886200" y="3733800"/>
            <a:ext cx="1927860" cy="245334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55626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/>
              <a:t>The smaller one </a:t>
            </a:r>
            <a:r>
              <a:rPr lang="en-CA" dirty="0" smtClean="0"/>
              <a:t>on the bottom is always </a:t>
            </a:r>
            <a:r>
              <a:rPr lang="en-CA" dirty="0"/>
              <a:t>the </a:t>
            </a:r>
            <a:r>
              <a:rPr lang="en-CA" b="0" dirty="0" smtClean="0"/>
              <a:t>____</a:t>
            </a:r>
            <a:r>
              <a:rPr lang="en-CA" dirty="0" smtClean="0"/>
              <a:t> </a:t>
            </a:r>
            <a:r>
              <a:rPr lang="en-CA" dirty="0"/>
              <a:t>adjustment knob.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4910" y="592074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fine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7" grpId="0" animBg="1"/>
      <p:bldP spid="18" grpId="0" animBg="1"/>
      <p:bldP spid="5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"/>
          <a:stretch/>
        </p:blipFill>
        <p:spPr>
          <a:xfrm>
            <a:off x="1238536" y="1517037"/>
            <a:ext cx="3234096" cy="236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106671" y="800100"/>
            <a:ext cx="1487459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  Stage  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359154" y="3883729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J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791200" y="4188529"/>
            <a:ext cx="914400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420711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stage is where you place the </a:t>
            </a:r>
            <a:r>
              <a:rPr lang="en-CA" b="0" dirty="0" smtClean="0"/>
              <a:t>____ </a:t>
            </a:r>
            <a:r>
              <a:rPr lang="en-CA" dirty="0" smtClean="0"/>
              <a:t>which contains the </a:t>
            </a:r>
            <a:r>
              <a:rPr lang="en-CA" b="0" dirty="0" smtClean="0"/>
              <a:t>________</a:t>
            </a:r>
            <a:r>
              <a:rPr lang="en-CA" dirty="0" smtClean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2123" y="4193471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slide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8944" y="4557328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specimen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040861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contains a </a:t>
            </a:r>
            <a:r>
              <a:rPr lang="en-CA" b="0" dirty="0" smtClean="0"/>
              <a:t>____</a:t>
            </a:r>
            <a:r>
              <a:rPr lang="en-CA" dirty="0" smtClean="0"/>
              <a:t> that allows </a:t>
            </a:r>
            <a:r>
              <a:rPr lang="en-CA" b="0" dirty="0" smtClean="0"/>
              <a:t>____</a:t>
            </a:r>
            <a:r>
              <a:rPr lang="en-CA" dirty="0" smtClean="0"/>
              <a:t> to pass through the stage and onto the specimen.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8040" y="502920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hole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265529" y="2618841"/>
            <a:ext cx="3072384" cy="1272845"/>
          </a:xfrm>
          <a:custGeom>
            <a:avLst/>
            <a:gdLst>
              <a:gd name="connsiteX0" fmla="*/ 0 w 3072384"/>
              <a:gd name="connsiteY0" fmla="*/ 190196 h 1272845"/>
              <a:gd name="connsiteX1" fmla="*/ 0 w 3072384"/>
              <a:gd name="connsiteY1" fmla="*/ 599847 h 1272845"/>
              <a:gd name="connsiteX2" fmla="*/ 621792 w 3072384"/>
              <a:gd name="connsiteY2" fmla="*/ 1272845 h 1272845"/>
              <a:gd name="connsiteX3" fmla="*/ 1228953 w 3072384"/>
              <a:gd name="connsiteY3" fmla="*/ 1265530 h 1272845"/>
              <a:gd name="connsiteX4" fmla="*/ 1236269 w 3072384"/>
              <a:gd name="connsiteY4" fmla="*/ 1133856 h 1272845"/>
              <a:gd name="connsiteX5" fmla="*/ 2362809 w 3072384"/>
              <a:gd name="connsiteY5" fmla="*/ 1016813 h 1272845"/>
              <a:gd name="connsiteX6" fmla="*/ 2362809 w 3072384"/>
              <a:gd name="connsiteY6" fmla="*/ 1170432 h 1272845"/>
              <a:gd name="connsiteX7" fmla="*/ 3065069 w 3072384"/>
              <a:gd name="connsiteY7" fmla="*/ 1082650 h 1272845"/>
              <a:gd name="connsiteX8" fmla="*/ 3072384 w 3072384"/>
              <a:gd name="connsiteY8" fmla="*/ 819303 h 1272845"/>
              <a:gd name="connsiteX9" fmla="*/ 2084832 w 3072384"/>
              <a:gd name="connsiteY9" fmla="*/ 0 h 1272845"/>
              <a:gd name="connsiteX10" fmla="*/ 936345 w 3072384"/>
              <a:gd name="connsiteY10" fmla="*/ 109728 h 1272845"/>
              <a:gd name="connsiteX11" fmla="*/ 892454 w 3072384"/>
              <a:gd name="connsiteY11" fmla="*/ 153620 h 1272845"/>
              <a:gd name="connsiteX12" fmla="*/ 804672 w 3072384"/>
              <a:gd name="connsiteY12" fmla="*/ 175565 h 1272845"/>
              <a:gd name="connsiteX13" fmla="*/ 760781 w 3072384"/>
              <a:gd name="connsiteY13" fmla="*/ 219456 h 1272845"/>
              <a:gd name="connsiteX14" fmla="*/ 702259 w 3072384"/>
              <a:gd name="connsiteY14" fmla="*/ 219456 h 1272845"/>
              <a:gd name="connsiteX15" fmla="*/ 636422 w 3072384"/>
              <a:gd name="connsiteY15" fmla="*/ 219456 h 1272845"/>
              <a:gd name="connsiteX16" fmla="*/ 577901 w 3072384"/>
              <a:gd name="connsiteY16" fmla="*/ 182880 h 1272845"/>
              <a:gd name="connsiteX17" fmla="*/ 548640 w 3072384"/>
              <a:gd name="connsiteY17" fmla="*/ 146304 h 1272845"/>
              <a:gd name="connsiteX18" fmla="*/ 0 w 3072384"/>
              <a:gd name="connsiteY18" fmla="*/ 190196 h 12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72384" h="1272845">
                <a:moveTo>
                  <a:pt x="0" y="190196"/>
                </a:moveTo>
                <a:lnTo>
                  <a:pt x="0" y="599847"/>
                </a:lnTo>
                <a:lnTo>
                  <a:pt x="621792" y="1272845"/>
                </a:lnTo>
                <a:lnTo>
                  <a:pt x="1228953" y="1265530"/>
                </a:lnTo>
                <a:lnTo>
                  <a:pt x="1236269" y="1133856"/>
                </a:lnTo>
                <a:lnTo>
                  <a:pt x="2362809" y="1016813"/>
                </a:lnTo>
                <a:lnTo>
                  <a:pt x="2362809" y="1170432"/>
                </a:lnTo>
                <a:lnTo>
                  <a:pt x="3065069" y="1082650"/>
                </a:lnTo>
                <a:lnTo>
                  <a:pt x="3072384" y="819303"/>
                </a:lnTo>
                <a:lnTo>
                  <a:pt x="2084832" y="0"/>
                </a:lnTo>
                <a:lnTo>
                  <a:pt x="936345" y="109728"/>
                </a:lnTo>
                <a:lnTo>
                  <a:pt x="892454" y="153620"/>
                </a:lnTo>
                <a:lnTo>
                  <a:pt x="804672" y="175565"/>
                </a:lnTo>
                <a:lnTo>
                  <a:pt x="760781" y="219456"/>
                </a:lnTo>
                <a:lnTo>
                  <a:pt x="702259" y="219456"/>
                </a:lnTo>
                <a:lnTo>
                  <a:pt x="636422" y="219456"/>
                </a:lnTo>
                <a:lnTo>
                  <a:pt x="577901" y="182880"/>
                </a:lnTo>
                <a:lnTo>
                  <a:pt x="548640" y="146304"/>
                </a:lnTo>
                <a:lnTo>
                  <a:pt x="0" y="190196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Freeform 4"/>
          <p:cNvSpPr/>
          <p:nvPr/>
        </p:nvSpPr>
        <p:spPr>
          <a:xfrm>
            <a:off x="2018995" y="2765146"/>
            <a:ext cx="1404519" cy="760780"/>
          </a:xfrm>
          <a:custGeom>
            <a:avLst/>
            <a:gdLst>
              <a:gd name="connsiteX0" fmla="*/ 0 w 1404519"/>
              <a:gd name="connsiteY0" fmla="*/ 43891 h 760780"/>
              <a:gd name="connsiteX1" fmla="*/ 694944 w 1404519"/>
              <a:gd name="connsiteY1" fmla="*/ 760780 h 760780"/>
              <a:gd name="connsiteX2" fmla="*/ 1404519 w 1404519"/>
              <a:gd name="connsiteY2" fmla="*/ 658368 h 760780"/>
              <a:gd name="connsiteX3" fmla="*/ 1360627 w 1404519"/>
              <a:gd name="connsiteY3" fmla="*/ 599846 h 760780"/>
              <a:gd name="connsiteX4" fmla="*/ 724205 w 1404519"/>
              <a:gd name="connsiteY4" fmla="*/ 694944 h 760780"/>
              <a:gd name="connsiteX5" fmla="*/ 672999 w 1404519"/>
              <a:gd name="connsiteY5" fmla="*/ 665683 h 760780"/>
              <a:gd name="connsiteX6" fmla="*/ 694944 w 1404519"/>
              <a:gd name="connsiteY6" fmla="*/ 636422 h 760780"/>
              <a:gd name="connsiteX7" fmla="*/ 1280160 w 1404519"/>
              <a:gd name="connsiteY7" fmla="*/ 526694 h 760780"/>
              <a:gd name="connsiteX8" fmla="*/ 680314 w 1404519"/>
              <a:gd name="connsiteY8" fmla="*/ 7315 h 760780"/>
              <a:gd name="connsiteX9" fmla="*/ 109728 w 1404519"/>
              <a:gd name="connsiteY9" fmla="*/ 0 h 760780"/>
              <a:gd name="connsiteX10" fmla="*/ 0 w 1404519"/>
              <a:gd name="connsiteY10" fmla="*/ 43891 h 7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760780">
                <a:moveTo>
                  <a:pt x="0" y="43891"/>
                </a:moveTo>
                <a:lnTo>
                  <a:pt x="694944" y="760780"/>
                </a:lnTo>
                <a:lnTo>
                  <a:pt x="1404519" y="658368"/>
                </a:lnTo>
                <a:lnTo>
                  <a:pt x="1360627" y="599846"/>
                </a:lnTo>
                <a:lnTo>
                  <a:pt x="724205" y="694944"/>
                </a:lnTo>
                <a:lnTo>
                  <a:pt x="672999" y="665683"/>
                </a:lnTo>
                <a:lnTo>
                  <a:pt x="694944" y="636422"/>
                </a:lnTo>
                <a:lnTo>
                  <a:pt x="1280160" y="526694"/>
                </a:lnTo>
                <a:lnTo>
                  <a:pt x="680314" y="7315"/>
                </a:lnTo>
                <a:lnTo>
                  <a:pt x="109728" y="0"/>
                </a:lnTo>
                <a:lnTo>
                  <a:pt x="0" y="43891"/>
                </a:lnTo>
                <a:close/>
              </a:path>
            </a:pathLst>
          </a:custGeom>
          <a:solidFill>
            <a:srgbClr val="00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2286000" y="3733800"/>
            <a:ext cx="3200400" cy="457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12675" y="5041075"/>
            <a:ext cx="75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light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8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2" grpId="0"/>
      <p:bldP spid="12" grpId="0"/>
      <p:bldP spid="13" grpId="0"/>
      <p:bldP spid="14" grpId="0"/>
      <p:bldP spid="15" grpId="0"/>
      <p:bldP spid="16" grpId="0"/>
      <p:bldP spid="4" grpId="0" animBg="1"/>
      <p:bldP spid="5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"/>
          <a:stretch/>
        </p:blipFill>
        <p:spPr>
          <a:xfrm>
            <a:off x="1238536" y="1517037"/>
            <a:ext cx="3234096" cy="236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1752603" y="800100"/>
            <a:ext cx="2195601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  Stage </a:t>
            </a:r>
            <a:r>
              <a:rPr lang="en-CA" dirty="0" smtClean="0"/>
              <a:t>Clips</a:t>
            </a:r>
            <a:endParaRPr lang="en-CA" dirty="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359154" y="3883729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J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791200" y="4188529"/>
            <a:ext cx="914400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420711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stage is where you place the </a:t>
            </a:r>
            <a:r>
              <a:rPr lang="en-CA" b="0" dirty="0" smtClean="0"/>
              <a:t>____ </a:t>
            </a:r>
            <a:r>
              <a:rPr lang="en-CA" dirty="0" smtClean="0"/>
              <a:t>which contains the </a:t>
            </a:r>
            <a:r>
              <a:rPr lang="en-CA" b="0" dirty="0" smtClean="0"/>
              <a:t>________</a:t>
            </a:r>
            <a:r>
              <a:rPr lang="en-CA" dirty="0" smtClean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2123" y="4193471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slide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8944" y="4557328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specimen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265529" y="2618841"/>
            <a:ext cx="3072384" cy="1272845"/>
          </a:xfrm>
          <a:custGeom>
            <a:avLst/>
            <a:gdLst>
              <a:gd name="connsiteX0" fmla="*/ 0 w 3072384"/>
              <a:gd name="connsiteY0" fmla="*/ 190196 h 1272845"/>
              <a:gd name="connsiteX1" fmla="*/ 0 w 3072384"/>
              <a:gd name="connsiteY1" fmla="*/ 599847 h 1272845"/>
              <a:gd name="connsiteX2" fmla="*/ 621792 w 3072384"/>
              <a:gd name="connsiteY2" fmla="*/ 1272845 h 1272845"/>
              <a:gd name="connsiteX3" fmla="*/ 1228953 w 3072384"/>
              <a:gd name="connsiteY3" fmla="*/ 1265530 h 1272845"/>
              <a:gd name="connsiteX4" fmla="*/ 1236269 w 3072384"/>
              <a:gd name="connsiteY4" fmla="*/ 1133856 h 1272845"/>
              <a:gd name="connsiteX5" fmla="*/ 2362809 w 3072384"/>
              <a:gd name="connsiteY5" fmla="*/ 1016813 h 1272845"/>
              <a:gd name="connsiteX6" fmla="*/ 2362809 w 3072384"/>
              <a:gd name="connsiteY6" fmla="*/ 1170432 h 1272845"/>
              <a:gd name="connsiteX7" fmla="*/ 3065069 w 3072384"/>
              <a:gd name="connsiteY7" fmla="*/ 1082650 h 1272845"/>
              <a:gd name="connsiteX8" fmla="*/ 3072384 w 3072384"/>
              <a:gd name="connsiteY8" fmla="*/ 819303 h 1272845"/>
              <a:gd name="connsiteX9" fmla="*/ 2084832 w 3072384"/>
              <a:gd name="connsiteY9" fmla="*/ 0 h 1272845"/>
              <a:gd name="connsiteX10" fmla="*/ 936345 w 3072384"/>
              <a:gd name="connsiteY10" fmla="*/ 109728 h 1272845"/>
              <a:gd name="connsiteX11" fmla="*/ 892454 w 3072384"/>
              <a:gd name="connsiteY11" fmla="*/ 153620 h 1272845"/>
              <a:gd name="connsiteX12" fmla="*/ 804672 w 3072384"/>
              <a:gd name="connsiteY12" fmla="*/ 175565 h 1272845"/>
              <a:gd name="connsiteX13" fmla="*/ 760781 w 3072384"/>
              <a:gd name="connsiteY13" fmla="*/ 219456 h 1272845"/>
              <a:gd name="connsiteX14" fmla="*/ 702259 w 3072384"/>
              <a:gd name="connsiteY14" fmla="*/ 219456 h 1272845"/>
              <a:gd name="connsiteX15" fmla="*/ 636422 w 3072384"/>
              <a:gd name="connsiteY15" fmla="*/ 219456 h 1272845"/>
              <a:gd name="connsiteX16" fmla="*/ 577901 w 3072384"/>
              <a:gd name="connsiteY16" fmla="*/ 182880 h 1272845"/>
              <a:gd name="connsiteX17" fmla="*/ 548640 w 3072384"/>
              <a:gd name="connsiteY17" fmla="*/ 146304 h 1272845"/>
              <a:gd name="connsiteX18" fmla="*/ 0 w 3072384"/>
              <a:gd name="connsiteY18" fmla="*/ 190196 h 12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72384" h="1272845">
                <a:moveTo>
                  <a:pt x="0" y="190196"/>
                </a:moveTo>
                <a:lnTo>
                  <a:pt x="0" y="599847"/>
                </a:lnTo>
                <a:lnTo>
                  <a:pt x="621792" y="1272845"/>
                </a:lnTo>
                <a:lnTo>
                  <a:pt x="1228953" y="1265530"/>
                </a:lnTo>
                <a:lnTo>
                  <a:pt x="1236269" y="1133856"/>
                </a:lnTo>
                <a:lnTo>
                  <a:pt x="2362809" y="1016813"/>
                </a:lnTo>
                <a:lnTo>
                  <a:pt x="2362809" y="1170432"/>
                </a:lnTo>
                <a:lnTo>
                  <a:pt x="3065069" y="1082650"/>
                </a:lnTo>
                <a:lnTo>
                  <a:pt x="3072384" y="819303"/>
                </a:lnTo>
                <a:lnTo>
                  <a:pt x="2084832" y="0"/>
                </a:lnTo>
                <a:lnTo>
                  <a:pt x="936345" y="109728"/>
                </a:lnTo>
                <a:lnTo>
                  <a:pt x="892454" y="153620"/>
                </a:lnTo>
                <a:lnTo>
                  <a:pt x="804672" y="175565"/>
                </a:lnTo>
                <a:lnTo>
                  <a:pt x="760781" y="219456"/>
                </a:lnTo>
                <a:lnTo>
                  <a:pt x="702259" y="219456"/>
                </a:lnTo>
                <a:lnTo>
                  <a:pt x="636422" y="219456"/>
                </a:lnTo>
                <a:lnTo>
                  <a:pt x="577901" y="182880"/>
                </a:lnTo>
                <a:lnTo>
                  <a:pt x="548640" y="146304"/>
                </a:lnTo>
                <a:lnTo>
                  <a:pt x="0" y="190196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Freeform 4"/>
          <p:cNvSpPr/>
          <p:nvPr/>
        </p:nvSpPr>
        <p:spPr>
          <a:xfrm>
            <a:off x="2018995" y="2765146"/>
            <a:ext cx="1404519" cy="760780"/>
          </a:xfrm>
          <a:custGeom>
            <a:avLst/>
            <a:gdLst>
              <a:gd name="connsiteX0" fmla="*/ 0 w 1404519"/>
              <a:gd name="connsiteY0" fmla="*/ 43891 h 760780"/>
              <a:gd name="connsiteX1" fmla="*/ 694944 w 1404519"/>
              <a:gd name="connsiteY1" fmla="*/ 760780 h 760780"/>
              <a:gd name="connsiteX2" fmla="*/ 1404519 w 1404519"/>
              <a:gd name="connsiteY2" fmla="*/ 658368 h 760780"/>
              <a:gd name="connsiteX3" fmla="*/ 1360627 w 1404519"/>
              <a:gd name="connsiteY3" fmla="*/ 599846 h 760780"/>
              <a:gd name="connsiteX4" fmla="*/ 724205 w 1404519"/>
              <a:gd name="connsiteY4" fmla="*/ 694944 h 760780"/>
              <a:gd name="connsiteX5" fmla="*/ 672999 w 1404519"/>
              <a:gd name="connsiteY5" fmla="*/ 665683 h 760780"/>
              <a:gd name="connsiteX6" fmla="*/ 694944 w 1404519"/>
              <a:gd name="connsiteY6" fmla="*/ 636422 h 760780"/>
              <a:gd name="connsiteX7" fmla="*/ 1280160 w 1404519"/>
              <a:gd name="connsiteY7" fmla="*/ 526694 h 760780"/>
              <a:gd name="connsiteX8" fmla="*/ 680314 w 1404519"/>
              <a:gd name="connsiteY8" fmla="*/ 7315 h 760780"/>
              <a:gd name="connsiteX9" fmla="*/ 109728 w 1404519"/>
              <a:gd name="connsiteY9" fmla="*/ 0 h 760780"/>
              <a:gd name="connsiteX10" fmla="*/ 0 w 1404519"/>
              <a:gd name="connsiteY10" fmla="*/ 43891 h 7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760780">
                <a:moveTo>
                  <a:pt x="0" y="43891"/>
                </a:moveTo>
                <a:lnTo>
                  <a:pt x="694944" y="760780"/>
                </a:lnTo>
                <a:lnTo>
                  <a:pt x="1404519" y="658368"/>
                </a:lnTo>
                <a:lnTo>
                  <a:pt x="1360627" y="599846"/>
                </a:lnTo>
                <a:lnTo>
                  <a:pt x="724205" y="694944"/>
                </a:lnTo>
                <a:lnTo>
                  <a:pt x="672999" y="665683"/>
                </a:lnTo>
                <a:lnTo>
                  <a:pt x="694944" y="636422"/>
                </a:lnTo>
                <a:lnTo>
                  <a:pt x="1280160" y="526694"/>
                </a:lnTo>
                <a:lnTo>
                  <a:pt x="680314" y="7315"/>
                </a:lnTo>
                <a:lnTo>
                  <a:pt x="109728" y="0"/>
                </a:lnTo>
                <a:lnTo>
                  <a:pt x="0" y="43891"/>
                </a:lnTo>
                <a:close/>
              </a:path>
            </a:pathLst>
          </a:custGeom>
          <a:solidFill>
            <a:srgbClr val="00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2286000" y="3733800"/>
            <a:ext cx="3200400" cy="457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372802" y="3372104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K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5791200" y="3733800"/>
            <a:ext cx="1447800" cy="50718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58746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stage clips </a:t>
            </a:r>
            <a:r>
              <a:rPr lang="en-CA" b="0" dirty="0" smtClean="0"/>
              <a:t>______</a:t>
            </a:r>
            <a:r>
              <a:rPr lang="en-CA" dirty="0" smtClean="0"/>
              <a:t> the slide on the stage.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77521" y="5867860"/>
            <a:ext cx="101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secure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28723" y="2580678"/>
            <a:ext cx="2004612" cy="879412"/>
            <a:chOff x="2128723" y="2580678"/>
            <a:chExt cx="2004612" cy="879412"/>
          </a:xfrm>
          <a:solidFill>
            <a:srgbClr val="FFFF00">
              <a:alpha val="65882"/>
            </a:srgbClr>
          </a:solidFill>
        </p:grpSpPr>
        <p:sp>
          <p:nvSpPr>
            <p:cNvPr id="23" name="Freeform 22"/>
            <p:cNvSpPr/>
            <p:nvPr/>
          </p:nvSpPr>
          <p:spPr>
            <a:xfrm>
              <a:off x="2691947" y="3019722"/>
              <a:ext cx="1441388" cy="440368"/>
            </a:xfrm>
            <a:custGeom>
              <a:avLst/>
              <a:gdLst>
                <a:gd name="connsiteX0" fmla="*/ 43938 w 1441388"/>
                <a:gd name="connsiteY0" fmla="*/ 440368 h 440368"/>
                <a:gd name="connsiteX1" fmla="*/ 47 w 1441388"/>
                <a:gd name="connsiteY1" fmla="*/ 396476 h 440368"/>
                <a:gd name="connsiteX2" fmla="*/ 51253 w 1441388"/>
                <a:gd name="connsiteY2" fmla="*/ 381846 h 440368"/>
                <a:gd name="connsiteX3" fmla="*/ 577947 w 1441388"/>
                <a:gd name="connsiteY3" fmla="*/ 272118 h 440368"/>
                <a:gd name="connsiteX4" fmla="*/ 687675 w 1441388"/>
                <a:gd name="connsiteY4" fmla="*/ 250172 h 440368"/>
                <a:gd name="connsiteX5" fmla="*/ 760827 w 1441388"/>
                <a:gd name="connsiteY5" fmla="*/ 184336 h 440368"/>
                <a:gd name="connsiteX6" fmla="*/ 826664 w 1441388"/>
                <a:gd name="connsiteY6" fmla="*/ 96553 h 440368"/>
                <a:gd name="connsiteX7" fmla="*/ 885186 w 1441388"/>
                <a:gd name="connsiteY7" fmla="*/ 89238 h 440368"/>
                <a:gd name="connsiteX8" fmla="*/ 994914 w 1441388"/>
                <a:gd name="connsiteY8" fmla="*/ 52662 h 440368"/>
                <a:gd name="connsiteX9" fmla="*/ 1287522 w 1441388"/>
                <a:gd name="connsiteY9" fmla="*/ 1456 h 440368"/>
                <a:gd name="connsiteX10" fmla="*/ 1389935 w 1441388"/>
                <a:gd name="connsiteY10" fmla="*/ 16086 h 440368"/>
                <a:gd name="connsiteX11" fmla="*/ 1441141 w 1441388"/>
                <a:gd name="connsiteY11" fmla="*/ 38032 h 440368"/>
                <a:gd name="connsiteX12" fmla="*/ 1404565 w 1441388"/>
                <a:gd name="connsiteY12" fmla="*/ 111184 h 440368"/>
                <a:gd name="connsiteX13" fmla="*/ 1302152 w 1441388"/>
                <a:gd name="connsiteY13" fmla="*/ 133129 h 440368"/>
                <a:gd name="connsiteX14" fmla="*/ 1082696 w 1441388"/>
                <a:gd name="connsiteY14" fmla="*/ 147760 h 440368"/>
                <a:gd name="connsiteX15" fmla="*/ 987599 w 1441388"/>
                <a:gd name="connsiteY15" fmla="*/ 177020 h 440368"/>
                <a:gd name="connsiteX16" fmla="*/ 907131 w 1441388"/>
                <a:gd name="connsiteY16" fmla="*/ 242857 h 440368"/>
                <a:gd name="connsiteX17" fmla="*/ 848610 w 1441388"/>
                <a:gd name="connsiteY17" fmla="*/ 294064 h 440368"/>
                <a:gd name="connsiteX18" fmla="*/ 775458 w 1441388"/>
                <a:gd name="connsiteY18" fmla="*/ 330640 h 440368"/>
                <a:gd name="connsiteX19" fmla="*/ 585263 w 1441388"/>
                <a:gd name="connsiteY19" fmla="*/ 367216 h 440368"/>
                <a:gd name="connsiteX20" fmla="*/ 43938 w 1441388"/>
                <a:gd name="connsiteY20" fmla="*/ 440368 h 44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1388" h="440368">
                  <a:moveTo>
                    <a:pt x="43938" y="440368"/>
                  </a:moveTo>
                  <a:cubicBezTo>
                    <a:pt x="21383" y="423299"/>
                    <a:pt x="-1172" y="406230"/>
                    <a:pt x="47" y="396476"/>
                  </a:cubicBezTo>
                  <a:cubicBezTo>
                    <a:pt x="1266" y="386722"/>
                    <a:pt x="51253" y="381846"/>
                    <a:pt x="51253" y="381846"/>
                  </a:cubicBezTo>
                  <a:lnTo>
                    <a:pt x="577947" y="272118"/>
                  </a:lnTo>
                  <a:cubicBezTo>
                    <a:pt x="684017" y="250172"/>
                    <a:pt x="657195" y="264802"/>
                    <a:pt x="687675" y="250172"/>
                  </a:cubicBezTo>
                  <a:cubicBezTo>
                    <a:pt x="718155" y="235542"/>
                    <a:pt x="737662" y="209939"/>
                    <a:pt x="760827" y="184336"/>
                  </a:cubicBezTo>
                  <a:cubicBezTo>
                    <a:pt x="783992" y="158733"/>
                    <a:pt x="805938" y="112403"/>
                    <a:pt x="826664" y="96553"/>
                  </a:cubicBezTo>
                  <a:cubicBezTo>
                    <a:pt x="847390" y="80703"/>
                    <a:pt x="857145" y="96553"/>
                    <a:pt x="885186" y="89238"/>
                  </a:cubicBezTo>
                  <a:cubicBezTo>
                    <a:pt x="913227" y="81923"/>
                    <a:pt x="927858" y="67292"/>
                    <a:pt x="994914" y="52662"/>
                  </a:cubicBezTo>
                  <a:cubicBezTo>
                    <a:pt x="1061970" y="38032"/>
                    <a:pt x="1221685" y="7552"/>
                    <a:pt x="1287522" y="1456"/>
                  </a:cubicBezTo>
                  <a:cubicBezTo>
                    <a:pt x="1353359" y="-4640"/>
                    <a:pt x="1364332" y="9990"/>
                    <a:pt x="1389935" y="16086"/>
                  </a:cubicBezTo>
                  <a:cubicBezTo>
                    <a:pt x="1415538" y="22182"/>
                    <a:pt x="1438703" y="22182"/>
                    <a:pt x="1441141" y="38032"/>
                  </a:cubicBezTo>
                  <a:cubicBezTo>
                    <a:pt x="1443579" y="53882"/>
                    <a:pt x="1427730" y="95335"/>
                    <a:pt x="1404565" y="111184"/>
                  </a:cubicBezTo>
                  <a:cubicBezTo>
                    <a:pt x="1381400" y="127033"/>
                    <a:pt x="1355797" y="127033"/>
                    <a:pt x="1302152" y="133129"/>
                  </a:cubicBezTo>
                  <a:cubicBezTo>
                    <a:pt x="1248507" y="139225"/>
                    <a:pt x="1135122" y="140445"/>
                    <a:pt x="1082696" y="147760"/>
                  </a:cubicBezTo>
                  <a:cubicBezTo>
                    <a:pt x="1030271" y="155075"/>
                    <a:pt x="1016860" y="161171"/>
                    <a:pt x="987599" y="177020"/>
                  </a:cubicBezTo>
                  <a:cubicBezTo>
                    <a:pt x="958338" y="192869"/>
                    <a:pt x="930296" y="223350"/>
                    <a:pt x="907131" y="242857"/>
                  </a:cubicBezTo>
                  <a:cubicBezTo>
                    <a:pt x="883966" y="262364"/>
                    <a:pt x="870555" y="279434"/>
                    <a:pt x="848610" y="294064"/>
                  </a:cubicBezTo>
                  <a:cubicBezTo>
                    <a:pt x="826665" y="308694"/>
                    <a:pt x="819349" y="318448"/>
                    <a:pt x="775458" y="330640"/>
                  </a:cubicBezTo>
                  <a:cubicBezTo>
                    <a:pt x="731567" y="342832"/>
                    <a:pt x="585263" y="367216"/>
                    <a:pt x="585263" y="367216"/>
                  </a:cubicBezTo>
                  <a:lnTo>
                    <a:pt x="43938" y="4403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28723" y="2580678"/>
              <a:ext cx="1373854" cy="186093"/>
            </a:xfrm>
            <a:custGeom>
              <a:avLst/>
              <a:gdLst>
                <a:gd name="connsiteX0" fmla="*/ 0 w 1373854"/>
                <a:gd name="connsiteY0" fmla="*/ 177152 h 186093"/>
                <a:gd name="connsiteX1" fmla="*/ 65837 w 1373854"/>
                <a:gd name="connsiteY1" fmla="*/ 140576 h 186093"/>
                <a:gd name="connsiteX2" fmla="*/ 329184 w 1373854"/>
                <a:gd name="connsiteY2" fmla="*/ 133261 h 186093"/>
                <a:gd name="connsiteX3" fmla="*/ 570586 w 1373854"/>
                <a:gd name="connsiteY3" fmla="*/ 125946 h 186093"/>
                <a:gd name="connsiteX4" fmla="*/ 658368 w 1373854"/>
                <a:gd name="connsiteY4" fmla="*/ 89370 h 186093"/>
                <a:gd name="connsiteX5" fmla="*/ 724205 w 1373854"/>
                <a:gd name="connsiteY5" fmla="*/ 45479 h 186093"/>
                <a:gd name="connsiteX6" fmla="*/ 819303 w 1373854"/>
                <a:gd name="connsiteY6" fmla="*/ 1588 h 186093"/>
                <a:gd name="connsiteX7" fmla="*/ 936346 w 1373854"/>
                <a:gd name="connsiteY7" fmla="*/ 8903 h 186093"/>
                <a:gd name="connsiteX8" fmla="*/ 1214323 w 1373854"/>
                <a:gd name="connsiteY8" fmla="*/ 1588 h 186093"/>
                <a:gd name="connsiteX9" fmla="*/ 1353312 w 1373854"/>
                <a:gd name="connsiteY9" fmla="*/ 8903 h 186093"/>
                <a:gd name="connsiteX10" fmla="*/ 1367943 w 1373854"/>
                <a:gd name="connsiteY10" fmla="*/ 45479 h 186093"/>
                <a:gd name="connsiteX11" fmla="*/ 1302106 w 1373854"/>
                <a:gd name="connsiteY11" fmla="*/ 82055 h 186093"/>
                <a:gd name="connsiteX12" fmla="*/ 1155802 w 1373854"/>
                <a:gd name="connsiteY12" fmla="*/ 82055 h 186093"/>
                <a:gd name="connsiteX13" fmla="*/ 950976 w 1373854"/>
                <a:gd name="connsiteY13" fmla="*/ 67424 h 186093"/>
                <a:gd name="connsiteX14" fmla="*/ 841248 w 1373854"/>
                <a:gd name="connsiteY14" fmla="*/ 67424 h 186093"/>
                <a:gd name="connsiteX15" fmla="*/ 775411 w 1373854"/>
                <a:gd name="connsiteY15" fmla="*/ 111316 h 186093"/>
                <a:gd name="connsiteX16" fmla="*/ 687629 w 1373854"/>
                <a:gd name="connsiteY16" fmla="*/ 162522 h 186093"/>
                <a:gd name="connsiteX17" fmla="*/ 563271 w 1373854"/>
                <a:gd name="connsiteY17" fmla="*/ 184468 h 186093"/>
                <a:gd name="connsiteX18" fmla="*/ 204826 w 1373854"/>
                <a:gd name="connsiteY18" fmla="*/ 184468 h 186093"/>
                <a:gd name="connsiteX19" fmla="*/ 0 w 1373854"/>
                <a:gd name="connsiteY19" fmla="*/ 177152 h 18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3854" h="186093">
                  <a:moveTo>
                    <a:pt x="0" y="177152"/>
                  </a:moveTo>
                  <a:cubicBezTo>
                    <a:pt x="5486" y="162521"/>
                    <a:pt x="10973" y="147891"/>
                    <a:pt x="65837" y="140576"/>
                  </a:cubicBezTo>
                  <a:cubicBezTo>
                    <a:pt x="120701" y="133261"/>
                    <a:pt x="329184" y="133261"/>
                    <a:pt x="329184" y="133261"/>
                  </a:cubicBezTo>
                  <a:cubicBezTo>
                    <a:pt x="413309" y="130823"/>
                    <a:pt x="515722" y="133261"/>
                    <a:pt x="570586" y="125946"/>
                  </a:cubicBezTo>
                  <a:cubicBezTo>
                    <a:pt x="625450" y="118631"/>
                    <a:pt x="632765" y="102781"/>
                    <a:pt x="658368" y="89370"/>
                  </a:cubicBezTo>
                  <a:cubicBezTo>
                    <a:pt x="683971" y="75959"/>
                    <a:pt x="697383" y="60109"/>
                    <a:pt x="724205" y="45479"/>
                  </a:cubicBezTo>
                  <a:cubicBezTo>
                    <a:pt x="751028" y="30849"/>
                    <a:pt x="783946" y="7684"/>
                    <a:pt x="819303" y="1588"/>
                  </a:cubicBezTo>
                  <a:cubicBezTo>
                    <a:pt x="854660" y="-4508"/>
                    <a:pt x="870509" y="8903"/>
                    <a:pt x="936346" y="8903"/>
                  </a:cubicBezTo>
                  <a:cubicBezTo>
                    <a:pt x="1002183" y="8903"/>
                    <a:pt x="1144829" y="1588"/>
                    <a:pt x="1214323" y="1588"/>
                  </a:cubicBezTo>
                  <a:cubicBezTo>
                    <a:pt x="1283817" y="1588"/>
                    <a:pt x="1327709" y="1588"/>
                    <a:pt x="1353312" y="8903"/>
                  </a:cubicBezTo>
                  <a:cubicBezTo>
                    <a:pt x="1378915" y="16218"/>
                    <a:pt x="1376477" y="33287"/>
                    <a:pt x="1367943" y="45479"/>
                  </a:cubicBezTo>
                  <a:cubicBezTo>
                    <a:pt x="1359409" y="57671"/>
                    <a:pt x="1337463" y="75959"/>
                    <a:pt x="1302106" y="82055"/>
                  </a:cubicBezTo>
                  <a:cubicBezTo>
                    <a:pt x="1266749" y="88151"/>
                    <a:pt x="1214323" y="84493"/>
                    <a:pt x="1155802" y="82055"/>
                  </a:cubicBezTo>
                  <a:cubicBezTo>
                    <a:pt x="1097281" y="79617"/>
                    <a:pt x="1003402" y="69862"/>
                    <a:pt x="950976" y="67424"/>
                  </a:cubicBezTo>
                  <a:cubicBezTo>
                    <a:pt x="898550" y="64985"/>
                    <a:pt x="870509" y="60109"/>
                    <a:pt x="841248" y="67424"/>
                  </a:cubicBezTo>
                  <a:cubicBezTo>
                    <a:pt x="811987" y="74739"/>
                    <a:pt x="801014" y="95466"/>
                    <a:pt x="775411" y="111316"/>
                  </a:cubicBezTo>
                  <a:cubicBezTo>
                    <a:pt x="749808" y="127166"/>
                    <a:pt x="722986" y="150330"/>
                    <a:pt x="687629" y="162522"/>
                  </a:cubicBezTo>
                  <a:cubicBezTo>
                    <a:pt x="652272" y="174714"/>
                    <a:pt x="643738" y="180810"/>
                    <a:pt x="563271" y="184468"/>
                  </a:cubicBezTo>
                  <a:cubicBezTo>
                    <a:pt x="482804" y="188126"/>
                    <a:pt x="204826" y="184468"/>
                    <a:pt x="204826" y="184468"/>
                  </a:cubicBezTo>
                  <a:lnTo>
                    <a:pt x="0" y="1771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 flipV="1">
            <a:off x="3429000" y="3317544"/>
            <a:ext cx="1984746" cy="34694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702257" y="2729552"/>
            <a:ext cx="2756847" cy="764275"/>
          </a:xfrm>
          <a:custGeom>
            <a:avLst/>
            <a:gdLst>
              <a:gd name="connsiteX0" fmla="*/ 0 w 2756847"/>
              <a:gd name="connsiteY0" fmla="*/ 0 h 764275"/>
              <a:gd name="connsiteX1" fmla="*/ 2292824 w 2756847"/>
              <a:gd name="connsiteY1" fmla="*/ 0 h 764275"/>
              <a:gd name="connsiteX2" fmla="*/ 2756847 w 2756847"/>
              <a:gd name="connsiteY2" fmla="*/ 764275 h 7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6847" h="764275">
                <a:moveTo>
                  <a:pt x="0" y="0"/>
                </a:moveTo>
                <a:lnTo>
                  <a:pt x="2292824" y="0"/>
                </a:lnTo>
                <a:lnTo>
                  <a:pt x="2756847" y="764275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5040861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contains a </a:t>
            </a:r>
            <a:r>
              <a:rPr lang="en-CA" b="0" dirty="0" smtClean="0"/>
              <a:t>____</a:t>
            </a:r>
            <a:r>
              <a:rPr lang="en-CA" dirty="0" smtClean="0"/>
              <a:t> that allows </a:t>
            </a:r>
            <a:r>
              <a:rPr lang="en-CA" b="0" dirty="0" smtClean="0"/>
              <a:t>____</a:t>
            </a:r>
            <a:r>
              <a:rPr lang="en-CA" dirty="0" smtClean="0"/>
              <a:t> to pass through the stage and onto the specimen.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78040" y="502920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hole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2675" y="5041075"/>
            <a:ext cx="75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light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6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7" grpId="0"/>
      <p:bldP spid="19" grpId="0"/>
      <p:bldP spid="20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114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lens under the stage that </a:t>
            </a:r>
            <a:r>
              <a:rPr lang="en-CA" b="0" dirty="0" smtClean="0"/>
              <a:t>___________</a:t>
            </a:r>
            <a:r>
              <a:rPr lang="en-CA" dirty="0" smtClean="0"/>
              <a:t> from the illuminator through to the </a:t>
            </a:r>
            <a:r>
              <a:rPr lang="en-CA" b="0" dirty="0" smtClean="0"/>
              <a:t>____</a:t>
            </a:r>
            <a:r>
              <a:rPr lang="en-CA" dirty="0" smtClean="0"/>
              <a:t> in the stage.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066800" y="1572904"/>
            <a:ext cx="3505200" cy="1785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9" name="TextBox 68"/>
          <p:cNvSpPr txBox="1"/>
          <p:nvPr/>
        </p:nvSpPr>
        <p:spPr>
          <a:xfrm>
            <a:off x="697675" y="4478404"/>
            <a:ext cx="177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focuses light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44271" y="800100"/>
            <a:ext cx="2861681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Condenser Lens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15" t="61407" r="41840" b="29534"/>
          <a:stretch/>
        </p:blipFill>
        <p:spPr>
          <a:xfrm>
            <a:off x="1066800" y="1584777"/>
            <a:ext cx="3761427" cy="1779897"/>
          </a:xfrm>
          <a:prstGeom prst="rect">
            <a:avLst/>
          </a:prstGeom>
        </p:spPr>
      </p:pic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763904" y="39624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L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6111920" y="4253552"/>
            <a:ext cx="914400" cy="294369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22654" y="1898286"/>
            <a:ext cx="1913076" cy="607791"/>
          </a:xfrm>
          <a:custGeom>
            <a:avLst/>
            <a:gdLst>
              <a:gd name="connsiteX0" fmla="*/ 60525 w 1913076"/>
              <a:gd name="connsiteY0" fmla="*/ 25517 h 607791"/>
              <a:gd name="connsiteX1" fmla="*/ 60525 w 1913076"/>
              <a:gd name="connsiteY1" fmla="*/ 263023 h 607791"/>
              <a:gd name="connsiteX2" fmla="*/ 96151 w 1913076"/>
              <a:gd name="connsiteY2" fmla="*/ 417402 h 607791"/>
              <a:gd name="connsiteX3" fmla="*/ 357408 w 1913076"/>
              <a:gd name="connsiteY3" fmla="*/ 559906 h 607791"/>
              <a:gd name="connsiteX4" fmla="*/ 749294 w 1913076"/>
              <a:gd name="connsiteY4" fmla="*/ 595532 h 607791"/>
              <a:gd name="connsiteX5" fmla="*/ 1046177 w 1913076"/>
              <a:gd name="connsiteY5" fmla="*/ 607408 h 607791"/>
              <a:gd name="connsiteX6" fmla="*/ 1521190 w 1913076"/>
              <a:gd name="connsiteY6" fmla="*/ 583657 h 607791"/>
              <a:gd name="connsiteX7" fmla="*/ 1829949 w 1913076"/>
              <a:gd name="connsiteY7" fmla="*/ 464904 h 607791"/>
              <a:gd name="connsiteX8" fmla="*/ 1913076 w 1913076"/>
              <a:gd name="connsiteY8" fmla="*/ 381776 h 607791"/>
              <a:gd name="connsiteX9" fmla="*/ 1913076 w 1913076"/>
              <a:gd name="connsiteY9" fmla="*/ 310524 h 607791"/>
              <a:gd name="connsiteX10" fmla="*/ 1829949 w 1913076"/>
              <a:gd name="connsiteY10" fmla="*/ 310524 h 607791"/>
              <a:gd name="connsiteX11" fmla="*/ 155528 w 1913076"/>
              <a:gd name="connsiteY11" fmla="*/ 37392 h 607791"/>
              <a:gd name="connsiteX12" fmla="*/ 60525 w 1913076"/>
              <a:gd name="connsiteY12" fmla="*/ 25517 h 60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3076" h="607791">
                <a:moveTo>
                  <a:pt x="60525" y="25517"/>
                </a:moveTo>
                <a:cubicBezTo>
                  <a:pt x="44691" y="63122"/>
                  <a:pt x="54587" y="197709"/>
                  <a:pt x="60525" y="263023"/>
                </a:cubicBezTo>
                <a:cubicBezTo>
                  <a:pt x="66463" y="328337"/>
                  <a:pt x="46671" y="367922"/>
                  <a:pt x="96151" y="417402"/>
                </a:cubicBezTo>
                <a:cubicBezTo>
                  <a:pt x="145631" y="466882"/>
                  <a:pt x="248551" y="530218"/>
                  <a:pt x="357408" y="559906"/>
                </a:cubicBezTo>
                <a:cubicBezTo>
                  <a:pt x="466265" y="589594"/>
                  <a:pt x="634499" y="587615"/>
                  <a:pt x="749294" y="595532"/>
                </a:cubicBezTo>
                <a:cubicBezTo>
                  <a:pt x="864089" y="603449"/>
                  <a:pt x="917528" y="609387"/>
                  <a:pt x="1046177" y="607408"/>
                </a:cubicBezTo>
                <a:cubicBezTo>
                  <a:pt x="1174826" y="605429"/>
                  <a:pt x="1390561" y="607408"/>
                  <a:pt x="1521190" y="583657"/>
                </a:cubicBezTo>
                <a:cubicBezTo>
                  <a:pt x="1651819" y="559906"/>
                  <a:pt x="1764635" y="498551"/>
                  <a:pt x="1829949" y="464904"/>
                </a:cubicBezTo>
                <a:cubicBezTo>
                  <a:pt x="1895263" y="431257"/>
                  <a:pt x="1899222" y="407506"/>
                  <a:pt x="1913076" y="381776"/>
                </a:cubicBezTo>
                <a:cubicBezTo>
                  <a:pt x="1926931" y="356046"/>
                  <a:pt x="1926931" y="322399"/>
                  <a:pt x="1913076" y="310524"/>
                </a:cubicBezTo>
                <a:cubicBezTo>
                  <a:pt x="1899222" y="298649"/>
                  <a:pt x="1829949" y="310524"/>
                  <a:pt x="1829949" y="310524"/>
                </a:cubicBezTo>
                <a:lnTo>
                  <a:pt x="155528" y="37392"/>
                </a:lnTo>
                <a:cubicBezTo>
                  <a:pt x="-137397" y="-8130"/>
                  <a:pt x="76359" y="-12088"/>
                  <a:pt x="60525" y="25517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Freeform 8"/>
          <p:cNvSpPr/>
          <p:nvPr/>
        </p:nvSpPr>
        <p:spPr>
          <a:xfrm>
            <a:off x="3138985" y="2362200"/>
            <a:ext cx="2770496" cy="1691185"/>
          </a:xfrm>
          <a:custGeom>
            <a:avLst/>
            <a:gdLst>
              <a:gd name="connsiteX0" fmla="*/ 0 w 2770496"/>
              <a:gd name="connsiteY0" fmla="*/ 0 h 1746913"/>
              <a:gd name="connsiteX1" fmla="*/ 1801505 w 2770496"/>
              <a:gd name="connsiteY1" fmla="*/ 0 h 1746913"/>
              <a:gd name="connsiteX2" fmla="*/ 2770496 w 2770496"/>
              <a:gd name="connsiteY2" fmla="*/ 1746913 h 17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496" h="1746913">
                <a:moveTo>
                  <a:pt x="0" y="0"/>
                </a:moveTo>
                <a:lnTo>
                  <a:pt x="1801505" y="0"/>
                </a:lnTo>
                <a:lnTo>
                  <a:pt x="2770496" y="1746913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2554633" y="4836225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hole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7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 animBg="1"/>
      <p:bldP spid="69" grpId="0"/>
      <p:bldP spid="73" grpId="0" animBg="1"/>
      <p:bldP spid="31" grpId="0"/>
      <p:bldP spid="6" grpId="0" animBg="1"/>
      <p:bldP spid="9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66800" y="1572904"/>
            <a:ext cx="3505200" cy="1785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15" t="61407" r="41840" b="29534"/>
          <a:stretch/>
        </p:blipFill>
        <p:spPr>
          <a:xfrm>
            <a:off x="1066800" y="1584777"/>
            <a:ext cx="3761427" cy="1779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114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lens under the stage that </a:t>
            </a:r>
            <a:r>
              <a:rPr lang="en-CA" b="0" dirty="0" smtClean="0"/>
              <a:t>___________</a:t>
            </a:r>
            <a:r>
              <a:rPr lang="en-CA" dirty="0" smtClean="0"/>
              <a:t> from the illuminator through to the </a:t>
            </a:r>
            <a:r>
              <a:rPr lang="en-CA" b="0" dirty="0" smtClean="0"/>
              <a:t>____</a:t>
            </a:r>
            <a:r>
              <a:rPr lang="en-CA" dirty="0" smtClean="0"/>
              <a:t> in the stage.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697675" y="4478404"/>
            <a:ext cx="177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focuses light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49541" y="800100"/>
            <a:ext cx="205113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 smtClean="0"/>
              <a:t>Diaphragm</a:t>
            </a:r>
            <a:endParaRPr lang="en-CA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763904" y="39624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L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6111920" y="4253552"/>
            <a:ext cx="914400" cy="294369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22654" y="1898286"/>
            <a:ext cx="1913076" cy="607791"/>
          </a:xfrm>
          <a:custGeom>
            <a:avLst/>
            <a:gdLst>
              <a:gd name="connsiteX0" fmla="*/ 60525 w 1913076"/>
              <a:gd name="connsiteY0" fmla="*/ 25517 h 607791"/>
              <a:gd name="connsiteX1" fmla="*/ 60525 w 1913076"/>
              <a:gd name="connsiteY1" fmla="*/ 263023 h 607791"/>
              <a:gd name="connsiteX2" fmla="*/ 96151 w 1913076"/>
              <a:gd name="connsiteY2" fmla="*/ 417402 h 607791"/>
              <a:gd name="connsiteX3" fmla="*/ 357408 w 1913076"/>
              <a:gd name="connsiteY3" fmla="*/ 559906 h 607791"/>
              <a:gd name="connsiteX4" fmla="*/ 749294 w 1913076"/>
              <a:gd name="connsiteY4" fmla="*/ 595532 h 607791"/>
              <a:gd name="connsiteX5" fmla="*/ 1046177 w 1913076"/>
              <a:gd name="connsiteY5" fmla="*/ 607408 h 607791"/>
              <a:gd name="connsiteX6" fmla="*/ 1521190 w 1913076"/>
              <a:gd name="connsiteY6" fmla="*/ 583657 h 607791"/>
              <a:gd name="connsiteX7" fmla="*/ 1829949 w 1913076"/>
              <a:gd name="connsiteY7" fmla="*/ 464904 h 607791"/>
              <a:gd name="connsiteX8" fmla="*/ 1913076 w 1913076"/>
              <a:gd name="connsiteY8" fmla="*/ 381776 h 607791"/>
              <a:gd name="connsiteX9" fmla="*/ 1913076 w 1913076"/>
              <a:gd name="connsiteY9" fmla="*/ 310524 h 607791"/>
              <a:gd name="connsiteX10" fmla="*/ 1829949 w 1913076"/>
              <a:gd name="connsiteY10" fmla="*/ 310524 h 607791"/>
              <a:gd name="connsiteX11" fmla="*/ 155528 w 1913076"/>
              <a:gd name="connsiteY11" fmla="*/ 37392 h 607791"/>
              <a:gd name="connsiteX12" fmla="*/ 60525 w 1913076"/>
              <a:gd name="connsiteY12" fmla="*/ 25517 h 60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3076" h="607791">
                <a:moveTo>
                  <a:pt x="60525" y="25517"/>
                </a:moveTo>
                <a:cubicBezTo>
                  <a:pt x="44691" y="63122"/>
                  <a:pt x="54587" y="197709"/>
                  <a:pt x="60525" y="263023"/>
                </a:cubicBezTo>
                <a:cubicBezTo>
                  <a:pt x="66463" y="328337"/>
                  <a:pt x="46671" y="367922"/>
                  <a:pt x="96151" y="417402"/>
                </a:cubicBezTo>
                <a:cubicBezTo>
                  <a:pt x="145631" y="466882"/>
                  <a:pt x="248551" y="530218"/>
                  <a:pt x="357408" y="559906"/>
                </a:cubicBezTo>
                <a:cubicBezTo>
                  <a:pt x="466265" y="589594"/>
                  <a:pt x="634499" y="587615"/>
                  <a:pt x="749294" y="595532"/>
                </a:cubicBezTo>
                <a:cubicBezTo>
                  <a:pt x="864089" y="603449"/>
                  <a:pt x="917528" y="609387"/>
                  <a:pt x="1046177" y="607408"/>
                </a:cubicBezTo>
                <a:cubicBezTo>
                  <a:pt x="1174826" y="605429"/>
                  <a:pt x="1390561" y="607408"/>
                  <a:pt x="1521190" y="583657"/>
                </a:cubicBezTo>
                <a:cubicBezTo>
                  <a:pt x="1651819" y="559906"/>
                  <a:pt x="1764635" y="498551"/>
                  <a:pt x="1829949" y="464904"/>
                </a:cubicBezTo>
                <a:cubicBezTo>
                  <a:pt x="1895263" y="431257"/>
                  <a:pt x="1899222" y="407506"/>
                  <a:pt x="1913076" y="381776"/>
                </a:cubicBezTo>
                <a:cubicBezTo>
                  <a:pt x="1926931" y="356046"/>
                  <a:pt x="1926931" y="322399"/>
                  <a:pt x="1913076" y="310524"/>
                </a:cubicBezTo>
                <a:cubicBezTo>
                  <a:pt x="1899222" y="298649"/>
                  <a:pt x="1829949" y="310524"/>
                  <a:pt x="1829949" y="310524"/>
                </a:cubicBezTo>
                <a:lnTo>
                  <a:pt x="155528" y="37392"/>
                </a:lnTo>
                <a:cubicBezTo>
                  <a:pt x="-137397" y="-8130"/>
                  <a:pt x="76359" y="-12088"/>
                  <a:pt x="60525" y="25517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Freeform 8"/>
          <p:cNvSpPr/>
          <p:nvPr/>
        </p:nvSpPr>
        <p:spPr>
          <a:xfrm>
            <a:off x="3138985" y="2362200"/>
            <a:ext cx="2770496" cy="1691185"/>
          </a:xfrm>
          <a:custGeom>
            <a:avLst/>
            <a:gdLst>
              <a:gd name="connsiteX0" fmla="*/ 0 w 2770496"/>
              <a:gd name="connsiteY0" fmla="*/ 0 h 1746913"/>
              <a:gd name="connsiteX1" fmla="*/ 1801505 w 2770496"/>
              <a:gd name="connsiteY1" fmla="*/ 0 h 1746913"/>
              <a:gd name="connsiteX2" fmla="*/ 2770496 w 2770496"/>
              <a:gd name="connsiteY2" fmla="*/ 1746913 h 17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496" h="1746913">
                <a:moveTo>
                  <a:pt x="0" y="0"/>
                </a:moveTo>
                <a:lnTo>
                  <a:pt x="1801505" y="0"/>
                </a:lnTo>
                <a:lnTo>
                  <a:pt x="2770496" y="1746913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2554633" y="4836225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hole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406654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It contains a dial that rotates to </a:t>
            </a:r>
            <a:r>
              <a:rPr lang="en-CA" b="0" dirty="0" smtClean="0"/>
              <a:t>_____</a:t>
            </a:r>
            <a:r>
              <a:rPr lang="en-CA" dirty="0" smtClean="0"/>
              <a:t> the </a:t>
            </a:r>
            <a:r>
              <a:rPr lang="en-CA" b="0" dirty="0" smtClean="0"/>
              <a:t>_____________</a:t>
            </a:r>
            <a:r>
              <a:rPr lang="en-CA" dirty="0" smtClean="0"/>
              <a:t> that reaches the specimen.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1963" y="5399729"/>
            <a:ext cx="97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adjust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175" y="5759439"/>
            <a:ext cx="215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amount of light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30920" y="4575217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M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48400" y="4673394"/>
            <a:ext cx="738250" cy="20340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234920" y="2201256"/>
            <a:ext cx="2855063" cy="828928"/>
          </a:xfrm>
          <a:custGeom>
            <a:avLst/>
            <a:gdLst>
              <a:gd name="connsiteX0" fmla="*/ 653257 w 2855063"/>
              <a:gd name="connsiteY0" fmla="*/ 6373 h 828928"/>
              <a:gd name="connsiteX1" fmla="*/ 475127 w 2855063"/>
              <a:gd name="connsiteY1" fmla="*/ 30123 h 828928"/>
              <a:gd name="connsiteX2" fmla="*/ 451376 w 2855063"/>
              <a:gd name="connsiteY2" fmla="*/ 148877 h 828928"/>
              <a:gd name="connsiteX3" fmla="*/ 451376 w 2855063"/>
              <a:gd name="connsiteY3" fmla="*/ 362632 h 828928"/>
              <a:gd name="connsiteX4" fmla="*/ 427625 w 2855063"/>
              <a:gd name="connsiteY4" fmla="*/ 410134 h 828928"/>
              <a:gd name="connsiteX5" fmla="*/ 308872 w 2855063"/>
              <a:gd name="connsiteY5" fmla="*/ 505136 h 828928"/>
              <a:gd name="connsiteX6" fmla="*/ 71366 w 2855063"/>
              <a:gd name="connsiteY6" fmla="*/ 695142 h 828928"/>
              <a:gd name="connsiteX7" fmla="*/ 114 w 2855063"/>
              <a:gd name="connsiteY7" fmla="*/ 754518 h 828928"/>
              <a:gd name="connsiteX8" fmla="*/ 59490 w 2855063"/>
              <a:gd name="connsiteY8" fmla="*/ 813895 h 828928"/>
              <a:gd name="connsiteX9" fmla="*/ 225745 w 2855063"/>
              <a:gd name="connsiteY9" fmla="*/ 671391 h 828928"/>
              <a:gd name="connsiteX10" fmla="*/ 427625 w 2855063"/>
              <a:gd name="connsiteY10" fmla="*/ 481386 h 828928"/>
              <a:gd name="connsiteX11" fmla="*/ 498877 w 2855063"/>
              <a:gd name="connsiteY11" fmla="*/ 481386 h 828928"/>
              <a:gd name="connsiteX12" fmla="*/ 534503 w 2855063"/>
              <a:gd name="connsiteY12" fmla="*/ 552638 h 828928"/>
              <a:gd name="connsiteX13" fmla="*/ 736384 w 2855063"/>
              <a:gd name="connsiteY13" fmla="*/ 683266 h 828928"/>
              <a:gd name="connsiteX14" fmla="*/ 1092644 w 2855063"/>
              <a:gd name="connsiteY14" fmla="*/ 790144 h 828928"/>
              <a:gd name="connsiteX15" fmla="*/ 1923916 w 2855063"/>
              <a:gd name="connsiteY15" fmla="*/ 825770 h 828928"/>
              <a:gd name="connsiteX16" fmla="*/ 2612685 w 2855063"/>
              <a:gd name="connsiteY16" fmla="*/ 718892 h 828928"/>
              <a:gd name="connsiteX17" fmla="*/ 2778940 w 2855063"/>
              <a:gd name="connsiteY17" fmla="*/ 600139 h 828928"/>
              <a:gd name="connsiteX18" fmla="*/ 2838316 w 2855063"/>
              <a:gd name="connsiteY18" fmla="*/ 540762 h 828928"/>
              <a:gd name="connsiteX19" fmla="*/ 2850192 w 2855063"/>
              <a:gd name="connsiteY19" fmla="*/ 422009 h 828928"/>
              <a:gd name="connsiteX20" fmla="*/ 2850192 w 2855063"/>
              <a:gd name="connsiteY20" fmla="*/ 160752 h 828928"/>
              <a:gd name="connsiteX21" fmla="*/ 2790815 w 2855063"/>
              <a:gd name="connsiteY21" fmla="*/ 30123 h 828928"/>
              <a:gd name="connsiteX22" fmla="*/ 2683937 w 2855063"/>
              <a:gd name="connsiteY22" fmla="*/ 30123 h 828928"/>
              <a:gd name="connsiteX23" fmla="*/ 2648311 w 2855063"/>
              <a:gd name="connsiteY23" fmla="*/ 196378 h 828928"/>
              <a:gd name="connsiteX24" fmla="*/ 2493932 w 2855063"/>
              <a:gd name="connsiteY24" fmla="*/ 327007 h 828928"/>
              <a:gd name="connsiteX25" fmla="*/ 2090171 w 2855063"/>
              <a:gd name="connsiteY25" fmla="*/ 398258 h 828928"/>
              <a:gd name="connsiteX26" fmla="*/ 1757662 w 2855063"/>
              <a:gd name="connsiteY26" fmla="*/ 410134 h 828928"/>
              <a:gd name="connsiteX27" fmla="*/ 1294524 w 2855063"/>
              <a:gd name="connsiteY27" fmla="*/ 398258 h 828928"/>
              <a:gd name="connsiteX28" fmla="*/ 890763 w 2855063"/>
              <a:gd name="connsiteY28" fmla="*/ 315131 h 828928"/>
              <a:gd name="connsiteX29" fmla="*/ 688883 w 2855063"/>
              <a:gd name="connsiteY29" fmla="*/ 243879 h 828928"/>
              <a:gd name="connsiteX30" fmla="*/ 641381 w 2855063"/>
              <a:gd name="connsiteY30" fmla="*/ 125126 h 828928"/>
              <a:gd name="connsiteX31" fmla="*/ 653257 w 2855063"/>
              <a:gd name="connsiteY31" fmla="*/ 6373 h 8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55063" h="828928">
                <a:moveTo>
                  <a:pt x="653257" y="6373"/>
                </a:moveTo>
                <a:cubicBezTo>
                  <a:pt x="625548" y="-9461"/>
                  <a:pt x="508774" y="6372"/>
                  <a:pt x="475127" y="30123"/>
                </a:cubicBezTo>
                <a:cubicBezTo>
                  <a:pt x="441480" y="53874"/>
                  <a:pt x="455334" y="93459"/>
                  <a:pt x="451376" y="148877"/>
                </a:cubicBezTo>
                <a:cubicBezTo>
                  <a:pt x="447417" y="204295"/>
                  <a:pt x="455334" y="319089"/>
                  <a:pt x="451376" y="362632"/>
                </a:cubicBezTo>
                <a:cubicBezTo>
                  <a:pt x="447418" y="406175"/>
                  <a:pt x="451376" y="386383"/>
                  <a:pt x="427625" y="410134"/>
                </a:cubicBezTo>
                <a:cubicBezTo>
                  <a:pt x="403874" y="433885"/>
                  <a:pt x="308872" y="505136"/>
                  <a:pt x="308872" y="505136"/>
                </a:cubicBezTo>
                <a:lnTo>
                  <a:pt x="71366" y="695142"/>
                </a:lnTo>
                <a:cubicBezTo>
                  <a:pt x="19906" y="736706"/>
                  <a:pt x="2093" y="734726"/>
                  <a:pt x="114" y="754518"/>
                </a:cubicBezTo>
                <a:cubicBezTo>
                  <a:pt x="-1865" y="774310"/>
                  <a:pt x="21885" y="827749"/>
                  <a:pt x="59490" y="813895"/>
                </a:cubicBezTo>
                <a:cubicBezTo>
                  <a:pt x="97095" y="800041"/>
                  <a:pt x="164389" y="726809"/>
                  <a:pt x="225745" y="671391"/>
                </a:cubicBezTo>
                <a:cubicBezTo>
                  <a:pt x="287101" y="615973"/>
                  <a:pt x="382103" y="513053"/>
                  <a:pt x="427625" y="481386"/>
                </a:cubicBezTo>
                <a:cubicBezTo>
                  <a:pt x="473147" y="449719"/>
                  <a:pt x="481064" y="469511"/>
                  <a:pt x="498877" y="481386"/>
                </a:cubicBezTo>
                <a:cubicBezTo>
                  <a:pt x="516690" y="493261"/>
                  <a:pt x="494919" y="518991"/>
                  <a:pt x="534503" y="552638"/>
                </a:cubicBezTo>
                <a:cubicBezTo>
                  <a:pt x="574087" y="586285"/>
                  <a:pt x="643360" y="643682"/>
                  <a:pt x="736384" y="683266"/>
                </a:cubicBezTo>
                <a:cubicBezTo>
                  <a:pt x="829408" y="722850"/>
                  <a:pt x="894722" y="766393"/>
                  <a:pt x="1092644" y="790144"/>
                </a:cubicBezTo>
                <a:cubicBezTo>
                  <a:pt x="1290566" y="813895"/>
                  <a:pt x="1670576" y="837645"/>
                  <a:pt x="1923916" y="825770"/>
                </a:cubicBezTo>
                <a:cubicBezTo>
                  <a:pt x="2177256" y="813895"/>
                  <a:pt x="2470181" y="756497"/>
                  <a:pt x="2612685" y="718892"/>
                </a:cubicBezTo>
                <a:cubicBezTo>
                  <a:pt x="2755189" y="681287"/>
                  <a:pt x="2741335" y="629827"/>
                  <a:pt x="2778940" y="600139"/>
                </a:cubicBezTo>
                <a:cubicBezTo>
                  <a:pt x="2816545" y="570451"/>
                  <a:pt x="2826441" y="570450"/>
                  <a:pt x="2838316" y="540762"/>
                </a:cubicBezTo>
                <a:cubicBezTo>
                  <a:pt x="2850191" y="511074"/>
                  <a:pt x="2848213" y="485344"/>
                  <a:pt x="2850192" y="422009"/>
                </a:cubicBezTo>
                <a:cubicBezTo>
                  <a:pt x="2852171" y="358674"/>
                  <a:pt x="2860088" y="226066"/>
                  <a:pt x="2850192" y="160752"/>
                </a:cubicBezTo>
                <a:cubicBezTo>
                  <a:pt x="2840296" y="95438"/>
                  <a:pt x="2818524" y="51895"/>
                  <a:pt x="2790815" y="30123"/>
                </a:cubicBezTo>
                <a:cubicBezTo>
                  <a:pt x="2763106" y="8352"/>
                  <a:pt x="2707688" y="2414"/>
                  <a:pt x="2683937" y="30123"/>
                </a:cubicBezTo>
                <a:cubicBezTo>
                  <a:pt x="2660186" y="57832"/>
                  <a:pt x="2679978" y="146897"/>
                  <a:pt x="2648311" y="196378"/>
                </a:cubicBezTo>
                <a:cubicBezTo>
                  <a:pt x="2616644" y="245859"/>
                  <a:pt x="2586955" y="293360"/>
                  <a:pt x="2493932" y="327007"/>
                </a:cubicBezTo>
                <a:cubicBezTo>
                  <a:pt x="2400909" y="360654"/>
                  <a:pt x="2212883" y="384403"/>
                  <a:pt x="2090171" y="398258"/>
                </a:cubicBezTo>
                <a:cubicBezTo>
                  <a:pt x="1967459" y="412113"/>
                  <a:pt x="1890270" y="410134"/>
                  <a:pt x="1757662" y="410134"/>
                </a:cubicBezTo>
                <a:cubicBezTo>
                  <a:pt x="1625054" y="410134"/>
                  <a:pt x="1439007" y="414092"/>
                  <a:pt x="1294524" y="398258"/>
                </a:cubicBezTo>
                <a:cubicBezTo>
                  <a:pt x="1150041" y="382424"/>
                  <a:pt x="991703" y="340861"/>
                  <a:pt x="890763" y="315131"/>
                </a:cubicBezTo>
                <a:cubicBezTo>
                  <a:pt x="789823" y="289401"/>
                  <a:pt x="730447" y="275547"/>
                  <a:pt x="688883" y="243879"/>
                </a:cubicBezTo>
                <a:cubicBezTo>
                  <a:pt x="647319" y="212212"/>
                  <a:pt x="649298" y="156794"/>
                  <a:pt x="641381" y="125126"/>
                </a:cubicBezTo>
                <a:cubicBezTo>
                  <a:pt x="633464" y="93458"/>
                  <a:pt x="680966" y="22207"/>
                  <a:pt x="653257" y="6373"/>
                </a:cubicBezTo>
                <a:close/>
              </a:path>
            </a:pathLst>
          </a:custGeom>
          <a:solidFill>
            <a:srgbClr val="00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1" name="Straight Connector 20"/>
          <p:cNvCxnSpPr>
            <a:stCxn id="17" idx="1"/>
          </p:cNvCxnSpPr>
          <p:nvPr/>
        </p:nvCxnSpPr>
        <p:spPr>
          <a:xfrm flipH="1" flipV="1">
            <a:off x="3200400" y="2819400"/>
            <a:ext cx="2530520" cy="2048205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0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4" grpId="0"/>
      <p:bldP spid="15" grpId="0"/>
      <p:bldP spid="16" grpId="0"/>
      <p:bldP spid="17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828800"/>
            <a:ext cx="6179897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11500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905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7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30">
        <p:fade/>
      </p:transition>
    </mc:Choice>
    <mc:Fallback xmlns="">
      <p:transition spd="med" advTm="3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76200" y="12950"/>
            <a:ext cx="9158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sz="3200" dirty="0" smtClean="0"/>
              <a:t>Please enjoy this </a:t>
            </a:r>
            <a:r>
              <a:rPr lang="en-CA" sz="3200" dirty="0" smtClean="0">
                <a:solidFill>
                  <a:srgbClr val="0000FF"/>
                </a:solidFill>
              </a:rPr>
              <a:t>FREE Microscope Parts PowerPoint</a:t>
            </a:r>
            <a:r>
              <a:rPr lang="en-CA" sz="3200" dirty="0" smtClean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2676480"/>
            <a:ext cx="571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>
                <a:solidFill>
                  <a:srgbClr val="0000FF"/>
                </a:solidFill>
              </a:rPr>
              <a:t>2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r>
              <a:rPr lang="en-CA" dirty="0" smtClean="0"/>
              <a:t> The </a:t>
            </a:r>
            <a:r>
              <a:rPr lang="en-CA" dirty="0"/>
              <a:t>History of Microscope Development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323841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3)  </a:t>
            </a:r>
            <a:r>
              <a:rPr lang="en-CA" dirty="0" smtClean="0"/>
              <a:t>A Comparison of 4 Microscope types in a Chart as well </a:t>
            </a:r>
          </a:p>
          <a:p>
            <a:pPr>
              <a:buSzPct val="120000"/>
            </a:pPr>
            <a:r>
              <a:rPr lang="en-CA" dirty="0" smtClean="0"/>
              <a:t>     as examples of the images produced. </a:t>
            </a:r>
            <a:r>
              <a:rPr lang="en-CA" dirty="0"/>
              <a:t> </a:t>
            </a:r>
            <a:r>
              <a:rPr lang="en-CA" dirty="0" smtClean="0"/>
              <a:t>(Compound light </a:t>
            </a:r>
          </a:p>
          <a:p>
            <a:pPr>
              <a:buSzPct val="120000"/>
            </a:pPr>
            <a:r>
              <a:rPr lang="en-CA" dirty="0"/>
              <a:t> </a:t>
            </a:r>
            <a:r>
              <a:rPr lang="en-CA" dirty="0" smtClean="0"/>
              <a:t>    microscope, dissecting </a:t>
            </a:r>
            <a:r>
              <a:rPr lang="en-CA" dirty="0"/>
              <a:t>m</a:t>
            </a:r>
            <a:r>
              <a:rPr lang="en-CA" dirty="0" smtClean="0"/>
              <a:t>icroscope, SEM and TEM.)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" y="453900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CA" dirty="0">
                <a:solidFill>
                  <a:srgbClr val="0000FF"/>
                </a:solidFill>
              </a:rPr>
              <a:t>4)  </a:t>
            </a:r>
            <a:r>
              <a:rPr lang="en-CA" dirty="0" smtClean="0"/>
              <a:t>How to Calculate Magnification.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" y="51009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CA" dirty="0">
                <a:solidFill>
                  <a:srgbClr val="0000FF"/>
                </a:solidFill>
              </a:rPr>
              <a:t>5) 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dirty="0" smtClean="0"/>
              <a:t>How to Make a Wet Mount (includes video).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" y="2114550"/>
            <a:ext cx="424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1) </a:t>
            </a:r>
            <a:r>
              <a:rPr lang="en-CA" dirty="0"/>
              <a:t>The Function of Microscopes.</a:t>
            </a:r>
            <a:endParaRPr lang="en-CA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5932170"/>
            <a:ext cx="876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8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SzPct val="120000"/>
            </a:pPr>
            <a:r>
              <a:rPr lang="en-CA" dirty="0" smtClean="0"/>
              <a:t>If you would like to purchase the more </a:t>
            </a:r>
          </a:p>
          <a:p>
            <a:pPr algn="ctr">
              <a:lnSpc>
                <a:spcPct val="90000"/>
              </a:lnSpc>
              <a:buSzPct val="120000"/>
            </a:pPr>
            <a:r>
              <a:rPr lang="en-C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ADVANCED MICROSCOPE POWERPOINT LESSON</a:t>
            </a:r>
            <a:r>
              <a:rPr lang="en-CA" dirty="0" smtClean="0"/>
              <a:t>, </a:t>
            </a:r>
          </a:p>
          <a:p>
            <a:pPr algn="ctr">
              <a:lnSpc>
                <a:spcPct val="90000"/>
              </a:lnSpc>
              <a:buSzPct val="120000"/>
            </a:pPr>
            <a:r>
              <a:rPr lang="en-CA" dirty="0" smtClean="0"/>
              <a:t>it includes </a:t>
            </a:r>
            <a:r>
              <a:rPr lang="en-C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31 more slides </a:t>
            </a:r>
            <a:r>
              <a:rPr lang="en-CA" dirty="0" smtClean="0"/>
              <a:t>on these additional topics: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6150" y="1905000"/>
            <a:ext cx="876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94" y="2057400"/>
            <a:ext cx="2292911" cy="172042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5" y="2057400"/>
            <a:ext cx="2263133" cy="170026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60" y="3242950"/>
            <a:ext cx="2292910" cy="172165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95" y="3981528"/>
            <a:ext cx="2304730" cy="173347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5" y="3981527"/>
            <a:ext cx="2292910" cy="172559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9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98"/>
    </mc:Choice>
    <mc:Fallback xmlns="">
      <p:transition advTm="7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7" grpId="1"/>
      <p:bldP spid="29" grpId="1"/>
      <p:bldP spid="30" grpId="1"/>
      <p:bldP spid="3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42900" y="2514608"/>
            <a:ext cx="8458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000" b="1" dirty="0">
                <a:solidFill>
                  <a:srgbClr val="0000FF"/>
                </a:solidFill>
              </a:rPr>
              <a:t>Created by Anh-Thi Tang – Tangstar Science</a:t>
            </a:r>
          </a:p>
          <a:p>
            <a:pPr algn="ctr">
              <a:spcAft>
                <a:spcPts val="1200"/>
              </a:spcAft>
            </a:pPr>
            <a:r>
              <a:rPr lang="en-CA" sz="2000" b="1" dirty="0"/>
              <a:t>Copyright © </a:t>
            </a:r>
            <a:r>
              <a:rPr lang="en-CA" sz="2000" b="1" dirty="0" smtClean="0"/>
              <a:t>August 2014 </a:t>
            </a:r>
            <a:r>
              <a:rPr lang="en-CA" sz="2000" b="1" dirty="0"/>
              <a:t>Anh-Thi Tang (a.k.a. Tangstar Science)</a:t>
            </a:r>
          </a:p>
          <a:p>
            <a:pPr algn="ctr">
              <a:spcAft>
                <a:spcPts val="1200"/>
              </a:spcAft>
            </a:pPr>
            <a:r>
              <a:rPr lang="en-CA" sz="2000" b="1" dirty="0"/>
              <a:t>All rights reserved by author</a:t>
            </a:r>
            <a:r>
              <a:rPr lang="en-CA" sz="2000" b="1" dirty="0" smtClean="0"/>
              <a:t>.</a:t>
            </a:r>
            <a:endParaRPr lang="en-CA" sz="2000" b="1" dirty="0"/>
          </a:p>
          <a:p>
            <a:pPr algn="ctr">
              <a:spcAft>
                <a:spcPts val="1200"/>
              </a:spcAft>
            </a:pPr>
            <a:r>
              <a:rPr lang="en-CA" sz="2000" b="1" dirty="0"/>
              <a:t>This document is for </a:t>
            </a:r>
            <a:r>
              <a:rPr lang="en-CA" sz="2000" b="1" dirty="0" smtClean="0"/>
              <a:t>personal </a:t>
            </a:r>
            <a:r>
              <a:rPr lang="en-CA" sz="2000" b="1" dirty="0"/>
              <a:t>classroom use only</a:t>
            </a:r>
            <a:r>
              <a:rPr lang="en-CA" sz="2000" b="1" dirty="0" smtClean="0"/>
              <a:t>.</a:t>
            </a:r>
            <a:endParaRPr lang="en-CA" sz="2000" b="1" dirty="0"/>
          </a:p>
          <a:p>
            <a:pPr algn="ctr">
              <a:spcAft>
                <a:spcPts val="1200"/>
              </a:spcAft>
            </a:pPr>
            <a:r>
              <a:rPr lang="en-CA" sz="2000" b="1" dirty="0"/>
              <a:t>This entire document, or any parts within, may not be electronically distributed or posted to any </a:t>
            </a:r>
            <a:r>
              <a:rPr lang="en-CA" sz="2000" b="1" dirty="0" smtClean="0"/>
              <a:t>website including teacher or classroom blogs or websites.</a:t>
            </a:r>
          </a:p>
          <a:p>
            <a:pPr algn="ctr">
              <a:spcAft>
                <a:spcPts val="1200"/>
              </a:spcAft>
            </a:pPr>
            <a:endParaRPr lang="en-CA" sz="2000" b="1" dirty="0"/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6" y="447111"/>
            <a:ext cx="1774658" cy="1778735"/>
          </a:xfrm>
          <a:prstGeom prst="rect">
            <a:avLst/>
          </a:prstGeom>
          <a:effectLst>
            <a:outerShdw blurRad="88900" dist="38100" dir="2700000" algn="ctr" rotWithShape="0">
              <a:schemeClr val="tx1">
                <a:alpha val="75000"/>
              </a:scheme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9656" y="283711"/>
            <a:ext cx="8644689" cy="6290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8598" y="5306910"/>
            <a:ext cx="792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000" b="1" dirty="0">
                <a:solidFill>
                  <a:srgbClr val="FF0000"/>
                </a:solidFill>
              </a:rPr>
              <a:t>http://www.teacherspayteachers.com/Store/Tangstar-Science</a:t>
            </a:r>
          </a:p>
        </p:txBody>
      </p:sp>
    </p:spTree>
    <p:extLst>
      <p:ext uri="{BB962C8B-B14F-4D97-AF65-F5344CB8AC3E}">
        <p14:creationId xmlns:p14="http://schemas.microsoft.com/office/powerpoint/2010/main" val="39743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76200" y="12950"/>
            <a:ext cx="9158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sz="3200" dirty="0" smtClean="0"/>
              <a:t>Please enjoy this </a:t>
            </a:r>
            <a:r>
              <a:rPr lang="en-CA" sz="3200" dirty="0" smtClean="0">
                <a:solidFill>
                  <a:srgbClr val="0000FF"/>
                </a:solidFill>
              </a:rPr>
              <a:t>FREE Microscope Parts PowerPoint</a:t>
            </a:r>
            <a:r>
              <a:rPr lang="en-CA" sz="3200" dirty="0" smtClean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5932170"/>
            <a:ext cx="876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48" y="6013240"/>
            <a:ext cx="9144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SzPct val="120000"/>
            </a:pPr>
            <a:r>
              <a:rPr lang="en-CA" dirty="0" smtClean="0"/>
              <a:t>The Advanced PowerPoint also comes with </a:t>
            </a:r>
            <a:r>
              <a:rPr lang="en-CA" dirty="0"/>
              <a:t>r</a:t>
            </a:r>
            <a:r>
              <a:rPr lang="en-CA" dirty="0" smtClean="0"/>
              <a:t>esources that can be </a:t>
            </a:r>
          </a:p>
          <a:p>
            <a:pPr algn="ctr">
              <a:lnSpc>
                <a:spcPct val="90000"/>
              </a:lnSpc>
              <a:buSzPct val="120000"/>
            </a:pPr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purchased separately </a:t>
            </a:r>
            <a:r>
              <a:rPr lang="en-CA" dirty="0" smtClean="0"/>
              <a:t>or as a </a:t>
            </a:r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LESSON BUNDLE </a:t>
            </a:r>
            <a:r>
              <a:rPr lang="en-CA" dirty="0" smtClean="0"/>
              <a:t>for </a:t>
            </a:r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25% OFF</a:t>
            </a:r>
            <a:r>
              <a:rPr lang="en-CA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8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SzPct val="120000"/>
            </a:pPr>
            <a:r>
              <a:rPr lang="en-CA" dirty="0" smtClean="0"/>
              <a:t>If you would like to purchase the more </a:t>
            </a:r>
          </a:p>
          <a:p>
            <a:pPr algn="ctr">
              <a:lnSpc>
                <a:spcPct val="90000"/>
              </a:lnSpc>
              <a:buSzPct val="120000"/>
            </a:pPr>
            <a:r>
              <a:rPr lang="en-C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ADVANCED MICROSCOPE POWERPOINT LESSON</a:t>
            </a:r>
            <a:r>
              <a:rPr lang="en-CA" dirty="0" smtClean="0"/>
              <a:t>, </a:t>
            </a:r>
          </a:p>
          <a:p>
            <a:pPr algn="ctr">
              <a:lnSpc>
                <a:spcPct val="90000"/>
              </a:lnSpc>
              <a:buSzPct val="120000"/>
            </a:pPr>
            <a:r>
              <a:rPr lang="en-CA" dirty="0" smtClean="0"/>
              <a:t>it includes </a:t>
            </a:r>
            <a:r>
              <a:rPr lang="en-C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31 more slides </a:t>
            </a:r>
            <a:r>
              <a:rPr lang="en-CA" dirty="0" smtClean="0"/>
              <a:t>on these additional topics: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6150" y="1905000"/>
            <a:ext cx="876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388">
            <a:off x="898592" y="2697293"/>
            <a:ext cx="1432528" cy="1847353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218">
            <a:off x="747489" y="2497331"/>
            <a:ext cx="1429393" cy="1847353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544">
            <a:off x="577828" y="2285403"/>
            <a:ext cx="1429393" cy="1844216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6186">
            <a:off x="417677" y="2216816"/>
            <a:ext cx="1435662" cy="1853626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000">
            <a:off x="207160" y="2192570"/>
            <a:ext cx="1429393" cy="1844216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48366" y="4267200"/>
            <a:ext cx="1736629" cy="683264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PowerPoint </a:t>
            </a:r>
          </a:p>
          <a:p>
            <a:pPr algn="ct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Worksheet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947">
            <a:off x="2201955" y="3657600"/>
            <a:ext cx="1401067" cy="180971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49">
            <a:off x="2415801" y="3617779"/>
            <a:ext cx="1401067" cy="180971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629402" y="5334000"/>
            <a:ext cx="693203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Test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47">
            <a:off x="7460714" y="2634274"/>
            <a:ext cx="1388061" cy="1789868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675">
            <a:off x="7159015" y="2512412"/>
            <a:ext cx="1391105" cy="178682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56">
            <a:off x="6797300" y="2424534"/>
            <a:ext cx="1388061" cy="179291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186">
            <a:off x="6437142" y="2384273"/>
            <a:ext cx="1388061" cy="178682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0142">
            <a:off x="6124616" y="2352348"/>
            <a:ext cx="1388061" cy="1789868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122">
            <a:off x="6431458" y="2135751"/>
            <a:ext cx="1381973" cy="178682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002">
            <a:off x="6656703" y="2107358"/>
            <a:ext cx="1388061" cy="179291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467">
            <a:off x="6925345" y="2110540"/>
            <a:ext cx="1394149" cy="179291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860">
            <a:off x="7169711" y="2133600"/>
            <a:ext cx="1388061" cy="178378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578">
            <a:off x="7398311" y="2133600"/>
            <a:ext cx="1391105" cy="1792912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712511" y="3124200"/>
            <a:ext cx="1620379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Flash Cards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810">
            <a:off x="4356502" y="2266096"/>
            <a:ext cx="1468157" cy="189315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24" y="2149527"/>
            <a:ext cx="1471377" cy="189315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785">
            <a:off x="3860579" y="2038390"/>
            <a:ext cx="1468157" cy="1899589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947">
            <a:off x="3605050" y="1969733"/>
            <a:ext cx="1468157" cy="188993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948208" y="3886200"/>
            <a:ext cx="1575367" cy="683264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Review</a:t>
            </a:r>
          </a:p>
          <a:p>
            <a:pPr algn="ct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Worksheet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219">
            <a:off x="5788200" y="4006821"/>
            <a:ext cx="1345790" cy="1738313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638800" y="5345430"/>
            <a:ext cx="1525994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Crossword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5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98"/>
    </mc:Choice>
    <mc:Fallback xmlns="">
      <p:transition advTm="749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4C9"/>
              </a:gs>
              <a:gs pos="72000">
                <a:srgbClr val="FF964F"/>
              </a:gs>
              <a:gs pos="36000">
                <a:srgbClr val="FFE07D"/>
              </a:gs>
              <a:gs pos="100000">
                <a:srgbClr val="FF5B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2" y="1783275"/>
            <a:ext cx="2944753" cy="4660073"/>
          </a:xfrm>
          <a:prstGeom prst="rect">
            <a:avLst/>
          </a:prstGeom>
          <a:ln>
            <a:noFill/>
          </a:ln>
          <a:effectLst>
            <a:outerShdw blurRad="203200" dist="1270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://www.visualphotos.com/photo/1x6009518/sectioned_brain_cerebellum_light_micrograph_p3303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12944" r="22094" b="23255"/>
          <a:stretch/>
        </p:blipFill>
        <p:spPr bwMode="auto">
          <a:xfrm>
            <a:off x="6019800" y="4648201"/>
            <a:ext cx="2743200" cy="17526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4" y="1905001"/>
            <a:ext cx="2443788" cy="1905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4" y="4712525"/>
            <a:ext cx="2444416" cy="17526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72" t="7505" r="20530" b="14742"/>
          <a:stretch/>
        </p:blipFill>
        <p:spPr>
          <a:xfrm rot="16200000">
            <a:off x="6430796" y="1494005"/>
            <a:ext cx="1905001" cy="272699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0" y="457200"/>
            <a:ext cx="9144000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SzPct val="120000"/>
            </a:pPr>
            <a:r>
              <a:rPr lang="en-CA" sz="7200" dirty="0" smtClean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glow>
                    <a:schemeClr val="tx1"/>
                  </a:glow>
                  <a:outerShdw blurRad="139700" dist="88900" dir="2700000" algn="ctr" rotWithShape="0">
                    <a:schemeClr val="tx1">
                      <a:alpha val="80000"/>
                    </a:schemeClr>
                  </a:outerShdw>
                </a:effectLst>
              </a:rPr>
              <a:t>MICROSCOPE PARTS</a:t>
            </a:r>
            <a:endParaRPr lang="en-CA" sz="6600" dirty="0" smtClean="0">
              <a:ln w="19050">
                <a:solidFill>
                  <a:schemeClr val="bg1"/>
                </a:solidFill>
              </a:ln>
              <a:solidFill>
                <a:srgbClr val="0000FF"/>
              </a:solidFill>
              <a:effectLst>
                <a:glow>
                  <a:schemeClr val="tx1"/>
                </a:glow>
                <a:outerShdw blurRad="139700" dist="88900" dir="2700000" algn="ctr" rotWithShape="0">
                  <a:schemeClr val="tx1">
                    <a:alpha val="8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1476499"/>
            <a:ext cx="8991600" cy="88076"/>
            <a:chOff x="252350" y="1447800"/>
            <a:chExt cx="8686800" cy="4403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52350" y="1447800"/>
              <a:ext cx="8686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2350" y="1491838"/>
              <a:ext cx="8686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0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498">
        <p14:flip dir="r"/>
      </p:transition>
    </mc:Choice>
    <mc:Fallback xmlns="">
      <p:transition spd="slow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288" y="0"/>
            <a:ext cx="7375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sz="3600" b="1" u="sng" dirty="0" smtClean="0">
                <a:effectLst>
                  <a:outerShdw blurRad="25400" dist="50800" dir="2700000" algn="ctr" rotWithShape="0">
                    <a:schemeClr val="bg1"/>
                  </a:outerShdw>
                </a:effectLst>
              </a:rPr>
              <a:t>CONCEPTS EXPLORED IN THIS LESSON</a:t>
            </a:r>
            <a:endParaRPr lang="en-CA" sz="3600" b="1" dirty="0">
              <a:effectLst>
                <a:outerShdw blurRad="25400" dist="50800" dir="2700000" algn="ctr" rotWithShape="0">
                  <a:schemeClr val="bg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916" y="791352"/>
            <a:ext cx="6019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b="1" dirty="0" smtClean="0">
                <a:solidFill>
                  <a:srgbClr val="0000FF"/>
                </a:solidFill>
              </a:rPr>
              <a:t>ocular lens / eyepiece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b="1" dirty="0" smtClean="0">
                <a:solidFill>
                  <a:srgbClr val="0000FF"/>
                </a:solidFill>
              </a:rPr>
              <a:t>body tube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b="1" dirty="0" smtClean="0">
                <a:solidFill>
                  <a:srgbClr val="0000FF"/>
                </a:solidFill>
              </a:rPr>
              <a:t>arm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base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b="1" dirty="0" smtClean="0">
                <a:solidFill>
                  <a:srgbClr val="0000FF"/>
                </a:solidFill>
              </a:rPr>
              <a:t>light source/illuminato</a:t>
            </a:r>
            <a:r>
              <a:rPr lang="en-CA" sz="2800" dirty="0" smtClean="0">
                <a:solidFill>
                  <a:srgbClr val="0000FF"/>
                </a:solidFill>
              </a:rPr>
              <a:t>r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revolving/rotating nosepiece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objective lenses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coarse adjustment knob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fine adjustment knob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stage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stage clips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condenser lens</a:t>
            </a:r>
          </a:p>
          <a:p>
            <a:pPr marL="514350" indent="-514350">
              <a:spcAft>
                <a:spcPts val="100"/>
              </a:spcAft>
              <a:buSzPct val="100000"/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</a:rPr>
              <a:t>diaphragm </a:t>
            </a:r>
            <a:endParaRPr lang="en-CA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605316" y="609600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1" dirty="0" smtClean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Do you know some of these parts?</a:t>
            </a:r>
            <a:endParaRPr lang="en-US" i="1" dirty="0">
              <a:ln w="11430"/>
              <a:solidFill>
                <a:srgbClr val="FF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9016" y="990600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1" dirty="0" smtClean="0">
                <a:ln w="11430"/>
                <a:solidFill>
                  <a:srgbClr val="FF99FF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Label as many parts as you can using the terms provided.</a:t>
            </a:r>
            <a:endParaRPr lang="en-US" i="1" dirty="0">
              <a:ln w="11430"/>
              <a:solidFill>
                <a:srgbClr val="FF99FF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743200"/>
            <a:ext cx="303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ocular lens / eyepiece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4665" y="3473450"/>
            <a:ext cx="222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objective lenses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3515" y="4222750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body tube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6978" y="4597400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850" y="5346700"/>
            <a:ext cx="325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coarse adjustment knob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139" y="6096000"/>
            <a:ext cx="292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fine adjustment knob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37800" y="5721350"/>
            <a:ext cx="85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stage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0342" y="3848100"/>
            <a:ext cx="149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stage clips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8410" y="2349500"/>
            <a:ext cx="155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diaphragm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9457" y="1974850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arm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8668" y="1600200"/>
            <a:ext cx="271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revolving nosepiece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338" y="4972050"/>
            <a:ext cx="334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light source / illuminator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9826" y="3098800"/>
            <a:ext cx="151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condenser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47500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49421" y="1496704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A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4368554" y="30005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G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083221" y="2599409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F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368554" y="549855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E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8116371" y="5386652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D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8116371" y="3053152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C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185848" y="17526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B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368554" y="359327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K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116371" y="4172402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H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368554" y="41049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J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8116371" y="4629602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I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4309179" y="49431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M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368554" y="452152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105400" y="1971300"/>
            <a:ext cx="304800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638800" y="2209800"/>
            <a:ext cx="609600" cy="54581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467600" y="3419100"/>
            <a:ext cx="685800" cy="457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543800" y="4485900"/>
            <a:ext cx="609600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543800" y="4943100"/>
            <a:ext cx="609600" cy="152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010400" y="5705100"/>
            <a:ext cx="1143000" cy="457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07925" y="2961900"/>
            <a:ext cx="1154875" cy="75012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800600" y="3342900"/>
            <a:ext cx="838200" cy="533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800600" y="3876300"/>
            <a:ext cx="1447800" cy="585851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800600" y="5324100"/>
            <a:ext cx="1295400" cy="457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800600" y="4790700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800600" y="4902525"/>
            <a:ext cx="1271650" cy="345375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800600" y="4409700"/>
            <a:ext cx="914400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11975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977321" y="9906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A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141929" y="270617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G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627996" y="230508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F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141929" y="520422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E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505450" y="523532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D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5524500" y="29036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C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730623" y="145827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B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141929" y="329894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K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516880" y="3923793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H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141929" y="381057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J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574030" y="4335273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I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2042160" y="464877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M</a:t>
            </a:r>
            <a:endParaRPr lang="en-US" sz="3200" dirty="0">
              <a:ln w="11430"/>
              <a:solidFill>
                <a:srgbClr val="00FF00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141929" y="422719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50175" y="1430975"/>
            <a:ext cx="381000" cy="55079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183575" y="1915471"/>
            <a:ext cx="609600" cy="54581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029200" y="3259775"/>
            <a:ext cx="550225" cy="32219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029200" y="4250375"/>
            <a:ext cx="550225" cy="24599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058095" y="4650521"/>
            <a:ext cx="561655" cy="17351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555175" y="5545775"/>
            <a:ext cx="1007425" cy="32219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552700" y="2667571"/>
            <a:ext cx="1154875" cy="75012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590800" y="3183575"/>
            <a:ext cx="592775" cy="39839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2590800" y="3640775"/>
            <a:ext cx="1202375" cy="52704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590800" y="5029771"/>
            <a:ext cx="1049976" cy="363604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2590800" y="4478975"/>
            <a:ext cx="1126175" cy="1739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590800" y="4608196"/>
            <a:ext cx="1026225" cy="327979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590800" y="4097975"/>
            <a:ext cx="668975" cy="9359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1574" y="1049975"/>
            <a:ext cx="289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ocular lens/eyepiece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766950"/>
            <a:ext cx="222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objective lenses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0575" y="1531410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body tube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0260" y="5317175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0572" y="3986830"/>
            <a:ext cx="325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coarse adjustment knob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2630" y="4410395"/>
            <a:ext cx="292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fine adjustment knob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6271" y="3852550"/>
            <a:ext cx="85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stage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354" y="3354775"/>
            <a:ext cx="149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stage clips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719450"/>
            <a:ext cx="155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diaphragm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6799" y="2947355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arm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1570" y="2351855"/>
            <a:ext cx="387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>
                <a:solidFill>
                  <a:srgbClr val="0000FF"/>
                </a:solidFill>
              </a:rPr>
              <a:t>revolving/rotating </a:t>
            </a:r>
            <a:r>
              <a:rPr lang="en-CA" dirty="0" smtClean="0">
                <a:solidFill>
                  <a:srgbClr val="0000FF"/>
                </a:solidFill>
              </a:rPr>
              <a:t>nosepiece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1829" y="5259887"/>
            <a:ext cx="1863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light source/</a:t>
            </a:r>
          </a:p>
          <a:p>
            <a:pPr algn="r">
              <a:lnSpc>
                <a:spcPct val="80000"/>
              </a:lnSpc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illuminator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0322" y="4286000"/>
            <a:ext cx="151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dirty="0" smtClean="0">
                <a:solidFill>
                  <a:srgbClr val="0000FF"/>
                </a:solidFill>
              </a:rPr>
              <a:t>condenser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14633" y="830810"/>
            <a:ext cx="21581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1" dirty="0" smtClean="0">
                <a:ln w="11430"/>
                <a:solidFill>
                  <a:srgbClr val="FF99FF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Did your labels look something like this?</a:t>
            </a:r>
            <a:endParaRPr lang="en-US" i="1" dirty="0">
              <a:ln w="11430"/>
              <a:solidFill>
                <a:srgbClr val="FF99FF"/>
              </a:solidFill>
              <a:effectLst>
                <a:outerShdw blurRad="50800" dist="508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1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6214917" y="129540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A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943600" y="1769996"/>
            <a:ext cx="304800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6278" y="762000"/>
            <a:ext cx="410477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CA" dirty="0"/>
              <a:t>Ocular Lens / </a:t>
            </a:r>
            <a:r>
              <a:rPr lang="en-CA" dirty="0" smtClean="0"/>
              <a:t>Eyepiece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271650" y="1496704"/>
            <a:ext cx="2492434" cy="2694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7" t="-1" r="54264" b="82115"/>
          <a:stretch/>
        </p:blipFill>
        <p:spPr>
          <a:xfrm flipH="1">
            <a:off x="1271651" y="1717344"/>
            <a:ext cx="2017675" cy="2473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419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Contains a lens to </a:t>
            </a:r>
            <a:r>
              <a:rPr lang="en-CA" b="0" dirty="0" smtClean="0"/>
              <a:t>_______</a:t>
            </a:r>
            <a:r>
              <a:rPr lang="en-CA" dirty="0" smtClean="0"/>
              <a:t> the image of the specimen.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529006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itchFamily="34" charset="0"/>
              <a:buChar char="•"/>
            </a:pPr>
            <a:r>
              <a:rPr lang="en-CA" dirty="0" smtClean="0"/>
              <a:t>The usual </a:t>
            </a:r>
            <a:r>
              <a:rPr lang="en-CA" dirty="0"/>
              <a:t>m</a:t>
            </a:r>
            <a:r>
              <a:rPr lang="en-CA" dirty="0" smtClean="0"/>
              <a:t>agnification is </a:t>
            </a:r>
            <a:r>
              <a:rPr lang="en-CA" b="0" dirty="0" smtClean="0"/>
              <a:t>___ </a:t>
            </a:r>
            <a:r>
              <a:rPr lang="en-CA" dirty="0" smtClean="0"/>
              <a:t>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6837" y="4405952"/>
            <a:ext cx="121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magnify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527144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39809" y="1960207"/>
            <a:ext cx="1593856" cy="1799315"/>
          </a:xfrm>
          <a:custGeom>
            <a:avLst/>
            <a:gdLst>
              <a:gd name="connsiteX0" fmla="*/ 625015 w 1593856"/>
              <a:gd name="connsiteY0" fmla="*/ 88863 h 1799315"/>
              <a:gd name="connsiteX1" fmla="*/ 803145 w 1593856"/>
              <a:gd name="connsiteY1" fmla="*/ 5736 h 1799315"/>
              <a:gd name="connsiteX2" fmla="*/ 1076278 w 1593856"/>
              <a:gd name="connsiteY2" fmla="*/ 29486 h 1799315"/>
              <a:gd name="connsiteX3" fmla="*/ 1361285 w 1593856"/>
              <a:gd name="connsiteY3" fmla="*/ 207616 h 1799315"/>
              <a:gd name="connsiteX4" fmla="*/ 1575041 w 1593856"/>
              <a:gd name="connsiteY4" fmla="*/ 456998 h 1799315"/>
              <a:gd name="connsiteX5" fmla="*/ 1575041 w 1593856"/>
              <a:gd name="connsiteY5" fmla="*/ 647003 h 1799315"/>
              <a:gd name="connsiteX6" fmla="*/ 1503789 w 1593856"/>
              <a:gd name="connsiteY6" fmla="*/ 777632 h 1799315"/>
              <a:gd name="connsiteX7" fmla="*/ 993150 w 1593856"/>
              <a:gd name="connsiteY7" fmla="*/ 1537653 h 1799315"/>
              <a:gd name="connsiteX8" fmla="*/ 933774 w 1593856"/>
              <a:gd name="connsiteY8" fmla="*/ 1644531 h 1799315"/>
              <a:gd name="connsiteX9" fmla="*/ 803145 w 1593856"/>
              <a:gd name="connsiteY9" fmla="*/ 1751408 h 1799315"/>
              <a:gd name="connsiteX10" fmla="*/ 601265 w 1593856"/>
              <a:gd name="connsiteY10" fmla="*/ 1798910 h 1799315"/>
              <a:gd name="connsiteX11" fmla="*/ 328132 w 1593856"/>
              <a:gd name="connsiteY11" fmla="*/ 1727658 h 1799315"/>
              <a:gd name="connsiteX12" fmla="*/ 102501 w 1593856"/>
              <a:gd name="connsiteY12" fmla="*/ 1513902 h 1799315"/>
              <a:gd name="connsiteX13" fmla="*/ 7498 w 1593856"/>
              <a:gd name="connsiteY13" fmla="*/ 1300146 h 1799315"/>
              <a:gd name="connsiteX14" fmla="*/ 7498 w 1593856"/>
              <a:gd name="connsiteY14" fmla="*/ 1169518 h 1799315"/>
              <a:gd name="connsiteX15" fmla="*/ 19374 w 1593856"/>
              <a:gd name="connsiteY15" fmla="*/ 1110141 h 1799315"/>
              <a:gd name="connsiteX16" fmla="*/ 66875 w 1593856"/>
              <a:gd name="connsiteY16" fmla="*/ 1027014 h 1799315"/>
              <a:gd name="connsiteX17" fmla="*/ 625015 w 1593856"/>
              <a:gd name="connsiteY17" fmla="*/ 88863 h 179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3856" h="1799315">
                <a:moveTo>
                  <a:pt x="625015" y="88863"/>
                </a:moveTo>
                <a:cubicBezTo>
                  <a:pt x="676474" y="52247"/>
                  <a:pt x="727934" y="15632"/>
                  <a:pt x="803145" y="5736"/>
                </a:cubicBezTo>
                <a:cubicBezTo>
                  <a:pt x="878356" y="-4160"/>
                  <a:pt x="983255" y="-4161"/>
                  <a:pt x="1076278" y="29486"/>
                </a:cubicBezTo>
                <a:cubicBezTo>
                  <a:pt x="1169301" y="63133"/>
                  <a:pt x="1278158" y="136364"/>
                  <a:pt x="1361285" y="207616"/>
                </a:cubicBezTo>
                <a:cubicBezTo>
                  <a:pt x="1444412" y="278868"/>
                  <a:pt x="1539415" y="383767"/>
                  <a:pt x="1575041" y="456998"/>
                </a:cubicBezTo>
                <a:cubicBezTo>
                  <a:pt x="1610667" y="530229"/>
                  <a:pt x="1586916" y="593564"/>
                  <a:pt x="1575041" y="647003"/>
                </a:cubicBezTo>
                <a:cubicBezTo>
                  <a:pt x="1563166" y="700442"/>
                  <a:pt x="1600771" y="629190"/>
                  <a:pt x="1503789" y="777632"/>
                </a:cubicBezTo>
                <a:cubicBezTo>
                  <a:pt x="1406807" y="926074"/>
                  <a:pt x="1088153" y="1393170"/>
                  <a:pt x="993150" y="1537653"/>
                </a:cubicBezTo>
                <a:cubicBezTo>
                  <a:pt x="898148" y="1682136"/>
                  <a:pt x="965441" y="1608905"/>
                  <a:pt x="933774" y="1644531"/>
                </a:cubicBezTo>
                <a:cubicBezTo>
                  <a:pt x="902107" y="1680157"/>
                  <a:pt x="858563" y="1725678"/>
                  <a:pt x="803145" y="1751408"/>
                </a:cubicBezTo>
                <a:cubicBezTo>
                  <a:pt x="747727" y="1777138"/>
                  <a:pt x="680434" y="1802868"/>
                  <a:pt x="601265" y="1798910"/>
                </a:cubicBezTo>
                <a:cubicBezTo>
                  <a:pt x="522096" y="1794952"/>
                  <a:pt x="411259" y="1775159"/>
                  <a:pt x="328132" y="1727658"/>
                </a:cubicBezTo>
                <a:cubicBezTo>
                  <a:pt x="245005" y="1680157"/>
                  <a:pt x="155940" y="1585154"/>
                  <a:pt x="102501" y="1513902"/>
                </a:cubicBezTo>
                <a:cubicBezTo>
                  <a:pt x="49062" y="1442650"/>
                  <a:pt x="23332" y="1357543"/>
                  <a:pt x="7498" y="1300146"/>
                </a:cubicBezTo>
                <a:cubicBezTo>
                  <a:pt x="-8336" y="1242749"/>
                  <a:pt x="5519" y="1201185"/>
                  <a:pt x="7498" y="1169518"/>
                </a:cubicBezTo>
                <a:cubicBezTo>
                  <a:pt x="9477" y="1137851"/>
                  <a:pt x="9478" y="1133892"/>
                  <a:pt x="19374" y="1110141"/>
                </a:cubicBezTo>
                <a:cubicBezTo>
                  <a:pt x="29270" y="1086390"/>
                  <a:pt x="66875" y="1027014"/>
                  <a:pt x="66875" y="1027014"/>
                </a:cubicBezTo>
                <a:lnTo>
                  <a:pt x="625015" y="88863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6144" y="22860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500" u="sng" dirty="0" smtClean="0"/>
              <a:t>PARTS OF THE COMPOUND LIGHT MICROSCOPE</a:t>
            </a:r>
            <a:endParaRPr lang="en-CA" sz="35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">
        <p:fade/>
      </p:transition>
    </mc:Choice>
    <mc:Fallback xmlns=""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 animBg="1"/>
      <p:bldP spid="4" grpId="0" animBg="1"/>
      <p:bldP spid="5" grpId="0"/>
      <p:bldP spid="17" grpId="0"/>
      <p:bldP spid="20" grpId="0"/>
      <p:bldP spid="21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>
          <a:buSzPct val="120000"/>
          <a:buFont typeface="Arial" pitchFamily="34" charset="0"/>
          <a:buChar char="•"/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7902</TotalTime>
  <Words>1347</Words>
  <Application>Microsoft Office PowerPoint</Application>
  <PresentationFormat>On-screen Show (4:3)</PresentationFormat>
  <Paragraphs>333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SNC1D1 – ECOSYSTEMS UNIT</dc:title>
  <dc:creator>user</dc:creator>
  <cp:lastModifiedBy>Karen Enghusen</cp:lastModifiedBy>
  <cp:revision>450</cp:revision>
  <dcterms:created xsi:type="dcterms:W3CDTF">2011-05-11T14:59:49Z</dcterms:created>
  <dcterms:modified xsi:type="dcterms:W3CDTF">2015-08-27T21:38:19Z</dcterms:modified>
</cp:coreProperties>
</file>