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0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71" r:id="rId4"/>
  </p:sldMasterIdLst>
  <p:notesMasterIdLst>
    <p:notesMasterId r:id="rId14"/>
  </p:notesMasterIdLst>
  <p:handoutMasterIdLst>
    <p:handoutMasterId r:id="rId15"/>
  </p:handoutMasterIdLst>
  <p:sldIdLst>
    <p:sldId id="258" r:id="rId5"/>
    <p:sldId id="338" r:id="rId6"/>
    <p:sldId id="271" r:id="rId7"/>
    <p:sldId id="272" r:id="rId8"/>
    <p:sldId id="312" r:id="rId9"/>
    <p:sldId id="335" r:id="rId10"/>
    <p:sldId id="274" r:id="rId11"/>
    <p:sldId id="336" r:id="rId12"/>
    <p:sldId id="337" r:id="rId13"/>
  </p:sldIdLst>
  <p:sldSz cx="12192000" cy="6858000"/>
  <p:notesSz cx="69850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DFFAA9-B3E5-B8B7-3A51-5A8906C49031}" name="Julia Agostinelli" initials="JA" userId="S::jagostinelli@cde.ca.gov::de5e76bf-c2b9-44a8-a4ae-4fe921e80ce1" providerId="AD"/>
  <p188:author id="{34A881D1-3D85-5EE7-1808-05B270DA9F61}" name="Alice Ng" initials="AN" userId="S::ang@cde.ca.gov::e326add0-e581-4e77-9bd5-7eda4d9edd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E70"/>
    <a:srgbClr val="FFFF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35" autoAdjust="0"/>
    <p:restoredTop sz="48138" autoAdjust="0"/>
  </p:normalViewPr>
  <p:slideViewPr>
    <p:cSldViewPr snapToGrid="0">
      <p:cViewPr varScale="1">
        <p:scale>
          <a:sx n="39" d="100"/>
          <a:sy n="39" d="100"/>
        </p:scale>
        <p:origin x="24" y="46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modernComment_110_0.xml><?xml version="1.0" encoding="utf-8"?>
<p188:cmLst xmlns:a="http://schemas.openxmlformats.org/drawingml/2006/main" xmlns:r="http://schemas.openxmlformats.org/officeDocument/2006/relationships" xmlns:p188="http://schemas.microsoft.com/office/powerpoint/2018/8/main">
  <p188:cm id="{AC1D7C79-CB22-4904-8B63-465E0E024DA8}" authorId="{34A881D1-3D85-5EE7-1808-05B270DA9F61}" status="resolved" created="2021-11-10T01:24:06.085" complete="100000">
    <ac:deMkLst xmlns:ac="http://schemas.microsoft.com/office/drawing/2013/main/command">
      <pc:docMk xmlns:pc="http://schemas.microsoft.com/office/powerpoint/2013/main/command"/>
      <pc:sldMk xmlns:pc="http://schemas.microsoft.com/office/powerpoint/2013/main/command" cId="0" sldId="272"/>
      <ac:spMk id="3" creationId="{00000000-0000-0000-0000-000000000000}"/>
    </ac:deMkLst>
    <p188:replyLst>
      <p188:reply id="{4D925A82-E758-414F-B893-5A38789A390C}" authorId="{2ADFFAA9-B3E5-B8B7-3A51-5A8906C49031}" created="2021-11-10T15:31:26.102">
        <p188:txBody>
          <a:bodyPr/>
          <a:lstStyle/>
          <a:p>
            <a:r>
              <a:rPr lang="en-US"/>
              <a:t>Thank you!</a:t>
            </a:r>
          </a:p>
        </p188:txBody>
      </p188:reply>
    </p188:replyLst>
    <p188:txBody>
      <a:bodyPr/>
      <a:lstStyle/>
      <a:p>
        <a:r>
          <a:rPr lang="en-US"/>
          <a:t>I added IHE here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2885" tIns="46442" rIns="92885" bIns="46442"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56050" y="0"/>
            <a:ext cx="3027363" cy="465138"/>
          </a:xfrm>
          <a:prstGeom prst="rect">
            <a:avLst/>
          </a:prstGeom>
        </p:spPr>
        <p:txBody>
          <a:bodyPr vert="horz" lIns="92885" tIns="46442" rIns="92885" bIns="46442" rtlCol="0"/>
          <a:lstStyle>
            <a:lvl1pPr algn="r" eaLnBrk="1" fontAlgn="auto" hangingPunct="1">
              <a:spcBef>
                <a:spcPts val="0"/>
              </a:spcBef>
              <a:spcAft>
                <a:spcPts val="0"/>
              </a:spcAft>
              <a:defRPr sz="1200">
                <a:latin typeface="+mn-lt"/>
              </a:defRPr>
            </a:lvl1pPr>
          </a:lstStyle>
          <a:p>
            <a:pPr>
              <a:defRPr/>
            </a:pPr>
            <a:fld id="{6F01448E-779D-4A74-A5BD-4B49BA4912B4}" type="datetimeFigureOut">
              <a:rPr lang="en-US"/>
              <a:pPr>
                <a:defRPr/>
              </a:pPr>
              <a:t>3/7/2024</a:t>
            </a:fld>
            <a:endParaRPr lang="en-US" dirty="0"/>
          </a:p>
        </p:txBody>
      </p:sp>
      <p:sp>
        <p:nvSpPr>
          <p:cNvPr id="4" name="Footer Placeholder 3"/>
          <p:cNvSpPr>
            <a:spLocks noGrp="1"/>
          </p:cNvSpPr>
          <p:nvPr>
            <p:ph type="ftr" sz="quarter" idx="2"/>
          </p:nvPr>
        </p:nvSpPr>
        <p:spPr>
          <a:xfrm>
            <a:off x="0" y="8818563"/>
            <a:ext cx="3027363" cy="465137"/>
          </a:xfrm>
          <a:prstGeom prst="rect">
            <a:avLst/>
          </a:prstGeom>
        </p:spPr>
        <p:txBody>
          <a:bodyPr vert="horz" lIns="92885" tIns="46442" rIns="92885" bIns="46442"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2885" tIns="46442" rIns="92885" bIns="46442" rtlCol="0" anchor="b"/>
          <a:lstStyle>
            <a:lvl1pPr algn="r" eaLnBrk="1" fontAlgn="auto" hangingPunct="1">
              <a:spcBef>
                <a:spcPts val="0"/>
              </a:spcBef>
              <a:spcAft>
                <a:spcPts val="0"/>
              </a:spcAft>
              <a:defRPr sz="1200">
                <a:latin typeface="+mn-lt"/>
              </a:defRPr>
            </a:lvl1pPr>
          </a:lstStyle>
          <a:p>
            <a:pPr>
              <a:defRPr/>
            </a:pPr>
            <a:fld id="{322679A0-4656-4BEE-B98B-771F8EC7855B}" type="slidenum">
              <a:rPr lang="en-US"/>
              <a:pPr>
                <a:defRPr/>
              </a:pPr>
              <a:t>‹#›</a:t>
            </a:fld>
            <a:endParaRPr lang="en-US" dirty="0"/>
          </a:p>
        </p:txBody>
      </p:sp>
    </p:spTree>
    <p:extLst>
      <p:ext uri="{BB962C8B-B14F-4D97-AF65-F5344CB8AC3E}">
        <p14:creationId xmlns:p14="http://schemas.microsoft.com/office/powerpoint/2010/main" val="238727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F2B5A60-7D4C-4100-A1F7-6811A355FC99}" type="datetimeFigureOut">
              <a:rPr lang="en-US"/>
              <a:pPr>
                <a:defRPr/>
              </a:pPr>
              <a:t>3/7/2024</a:t>
            </a:fld>
            <a:endParaRPr lang="en-US" dirty="0"/>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98500" y="4468813"/>
            <a:ext cx="5588000" cy="3654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FB0760-907B-4301-B786-8A587F736DFF}" type="slidenum">
              <a:rPr lang="en-US"/>
              <a:pPr>
                <a:defRPr/>
              </a:pPr>
              <a:t>‹#›</a:t>
            </a:fld>
            <a:endParaRPr lang="en-US" dirty="0"/>
          </a:p>
        </p:txBody>
      </p:sp>
    </p:spTree>
    <p:extLst>
      <p:ext uri="{BB962C8B-B14F-4D97-AF65-F5344CB8AC3E}">
        <p14:creationId xmlns:p14="http://schemas.microsoft.com/office/powerpoint/2010/main" val="167718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278FAF8-C64F-4870-94DC-7AC3EADAFA45}" type="slidenum">
              <a:rPr lang="en-US" altLang="en-US" smtClean="0">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51343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lvl="0"/>
            <a:r>
              <a:rPr lang="en-US" b="1" dirty="0"/>
              <a:t>Who can give me an example of how we use electricity? </a:t>
            </a:r>
            <a:endParaRPr lang="en-US" dirty="0"/>
          </a:p>
          <a:p>
            <a:r>
              <a:rPr lang="en-US" dirty="0"/>
              <a:t>It powers our lights, charges our electronic devices (tablets, phones, computers), and helps keep us warm and cool. </a:t>
            </a:r>
          </a:p>
          <a:p>
            <a:pPr lvl="0"/>
            <a:endParaRPr lang="en-US" b="1" dirty="0"/>
          </a:p>
          <a:p>
            <a:pPr lvl="0"/>
            <a:r>
              <a:rPr lang="en-US" b="1" dirty="0"/>
              <a:t>How often do we use electricity? </a:t>
            </a:r>
            <a:endParaRPr lang="en-US" dirty="0"/>
          </a:p>
          <a:p>
            <a:pPr eaLnBrk="1" fontAlgn="auto" hangingPunct="1">
              <a:spcBef>
                <a:spcPts val="0"/>
              </a:spcBef>
              <a:spcAft>
                <a:spcPts val="1200"/>
              </a:spcAft>
              <a:defRPr/>
            </a:pPr>
            <a:endParaRPr lang="en-US"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Webster Dictionary definition: A fundamental form of energy observable in positive and negative forms that occurs naturally (as in lightning) or is produced (as in generator) and that is expressed in terms of movement and interaction of electrons.</a:t>
            </a:r>
          </a:p>
          <a:p>
            <a:pPr eaLnBrk="1" fontAlgn="auto" hangingPunct="1">
              <a:spcBef>
                <a:spcPts val="0"/>
              </a:spcBef>
              <a:spcAft>
                <a:spcPts val="1200"/>
              </a:spcAft>
              <a:defRPr/>
            </a:pPr>
            <a:endParaRPr lang="en-US" sz="1200" b="0" i="0" kern="1200" dirty="0">
              <a:solidFill>
                <a:schemeClr val="tx1"/>
              </a:solidFill>
              <a:effectLst/>
              <a:latin typeface="+mn-lt"/>
              <a:ea typeface="+mn-ea"/>
              <a:cs typeface="+mn-cs"/>
            </a:endParaRPr>
          </a:p>
          <a:p>
            <a:pPr eaLnBrk="1" fontAlgn="auto" hangingPunct="1">
              <a:spcBef>
                <a:spcPts val="0"/>
              </a:spcBef>
              <a:spcAft>
                <a:spcPts val="1200"/>
              </a:spcAft>
              <a:defRPr/>
            </a:pPr>
            <a:endParaRPr lang="en-US" sz="1200" b="0" i="0" kern="1200" dirty="0">
              <a:solidFill>
                <a:schemeClr val="tx1"/>
              </a:solidFill>
              <a:effectLst/>
              <a:latin typeface="+mn-lt"/>
              <a:ea typeface="+mn-ea"/>
              <a:cs typeface="+mn-cs"/>
            </a:endParaRPr>
          </a:p>
          <a:p>
            <a:pPr eaLnBrk="1" fontAlgn="auto" hangingPunct="1">
              <a:spcBef>
                <a:spcPts val="0"/>
              </a:spcBef>
              <a:spcAft>
                <a:spcPts val="1200"/>
              </a:spcAft>
              <a:defRPr/>
            </a:pPr>
            <a:r>
              <a:rPr lang="en-US" sz="1200" b="0" i="0" kern="1200" dirty="0">
                <a:solidFill>
                  <a:schemeClr val="tx1"/>
                </a:solidFill>
                <a:effectLst/>
                <a:latin typeface="+mn-lt"/>
                <a:ea typeface="+mn-ea"/>
                <a:cs typeface="+mn-cs"/>
              </a:rPr>
              <a:t>Electricity is </a:t>
            </a:r>
            <a:r>
              <a:rPr lang="en-US" sz="1200" b="1" i="0" kern="1200" dirty="0">
                <a:solidFill>
                  <a:schemeClr val="tx1"/>
                </a:solidFill>
                <a:effectLst/>
                <a:latin typeface="+mn-lt"/>
                <a:ea typeface="+mn-ea"/>
                <a:cs typeface="+mn-cs"/>
              </a:rPr>
              <a:t>a type of energy that comes from the flow of electrical power, also known as a charge</a:t>
            </a:r>
            <a:r>
              <a:rPr lang="en-US" sz="1200" b="0" i="0" kern="1200" dirty="0">
                <a:solidFill>
                  <a:schemeClr val="tx1"/>
                </a:solidFill>
                <a:effectLst/>
                <a:latin typeface="+mn-lt"/>
                <a:ea typeface="+mn-ea"/>
                <a:cs typeface="+mn-cs"/>
              </a:rPr>
              <a:t>. Electricity is used to power our homes, lights and electronics. We get electricity from sources like coal, energy, natural gas and oil.</a:t>
            </a:r>
            <a:endParaRPr lang="en-US" dirty="0">
              <a:solidFill>
                <a:srgbClr val="FF0000"/>
              </a:solidFill>
              <a:latin typeface="Arial" panose="020B0604020202020204" pitchFamily="34" charset="0"/>
              <a:cs typeface="Arial" panose="020B0604020202020204" pitchFamily="34"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FFA4DE5-8228-43A2-A117-09BFADE151C3}" type="slidenum">
              <a:rPr lang="en-US" altLang="en-US" smtClean="0">
                <a:latin typeface="Calibri" panose="020F0502020204030204" pitchFamily="34" charset="0"/>
              </a:rPr>
              <a:pPr fontAlgn="base">
                <a:spcBef>
                  <a:spcPct val="0"/>
                </a:spcBef>
                <a:spcAft>
                  <a:spcPct val="0"/>
                </a:spcAft>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346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eaLnBrk="1" fontAlgn="auto" hangingPunct="1">
              <a:spcBef>
                <a:spcPts val="0"/>
              </a:spcBef>
              <a:spcAft>
                <a:spcPts val="1200"/>
              </a:spcAft>
              <a:buNone/>
              <a:defRPr/>
            </a:pPr>
            <a:endParaRPr lang="en-US" sz="12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44B5A41-2C86-484A-9F0F-1957F5129AD9}" type="slidenum">
              <a:rPr lang="en-US" altLang="en-US" smtClean="0">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33578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74A6311-CABB-4CB9-B4C7-EE43A710F3F7}" type="slidenum">
              <a:rPr lang="en-US" altLang="en-US" smtClean="0">
                <a:latin typeface="Calibri" panose="020F0502020204030204" pitchFamily="34" charset="0"/>
              </a:rPr>
              <a:pPr fontAlgn="base">
                <a:spcBef>
                  <a:spcPct val="0"/>
                </a:spcBef>
                <a:spcAft>
                  <a:spcPct val="0"/>
                </a:spcAft>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893627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Materials that allow electricity to pass through them easily</a:t>
            </a:r>
            <a:r>
              <a:rPr lang="en-US" dirty="0"/>
              <a:t> are called electrical conductors. </a:t>
            </a:r>
            <a:endParaRPr lang="en-US" b="1" dirty="0"/>
          </a:p>
          <a:p>
            <a:pPr lvl="1"/>
            <a:r>
              <a:rPr lang="en-US" b="1" dirty="0"/>
              <a:t>Who can name a conductor? </a:t>
            </a:r>
            <a:endParaRPr lang="en-US" dirty="0"/>
          </a:p>
          <a:p>
            <a:pPr lvl="1"/>
            <a:r>
              <a:rPr lang="en-US" dirty="0"/>
              <a:t>Examples of these materials include many metals, such as iron, steel, copper, and aluminum.</a:t>
            </a:r>
          </a:p>
          <a:p>
            <a:r>
              <a:rPr lang="en-US" b="1" dirty="0"/>
              <a:t> </a:t>
            </a:r>
            <a:endParaRPr lang="en-US" dirty="0"/>
          </a:p>
          <a:p>
            <a:r>
              <a:rPr lang="en-US" b="1" dirty="0"/>
              <a:t>Materials that do not allow electricity to pass through them</a:t>
            </a:r>
            <a:r>
              <a:rPr lang="en-US" dirty="0"/>
              <a:t> are called electrical insulators. </a:t>
            </a:r>
            <a:endParaRPr lang="en-US" b="1" dirty="0"/>
          </a:p>
          <a:p>
            <a:pPr lvl="1"/>
            <a:r>
              <a:rPr lang="en-US" b="1" dirty="0"/>
              <a:t>Who can name an insulator?  </a:t>
            </a:r>
            <a:endParaRPr lang="en-US" dirty="0"/>
          </a:p>
          <a:p>
            <a:pPr lvl="1"/>
            <a:r>
              <a:rPr lang="en-US" dirty="0"/>
              <a:t>Examples of these materials include plastic, rubber, wood, and glass. Air is also an insulator. Most electrical objects are made using insulators to keep them safe.</a:t>
            </a:r>
          </a:p>
          <a:p>
            <a:pPr marL="566420" indent="-566420" eaLnBrk="1" hangingPunct="1">
              <a:lnSpc>
                <a:spcPct val="100000"/>
              </a:lnSpc>
              <a:spcBef>
                <a:spcPts val="0"/>
              </a:spcBef>
              <a:spcAft>
                <a:spcPts val="1200"/>
              </a:spcAft>
            </a:pPr>
            <a:endParaRPr 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74A6311-CABB-4CB9-B4C7-EE43A710F3F7}" type="slidenum">
              <a:rPr lang="en-US" altLang="en-US" smtClean="0">
                <a:latin typeface="Calibri" panose="020F0502020204030204" pitchFamily="34" charset="0"/>
              </a:rPr>
              <a:pPr fontAlgn="base">
                <a:spcBef>
                  <a:spcPct val="0"/>
                </a:spcBef>
                <a:spcAft>
                  <a:spcPct val="0"/>
                </a:spcAft>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6240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66420" indent="-566420" eaLnBrk="1" fontAlgn="auto" hangingPunct="1">
              <a:spcAft>
                <a:spcPts val="1200"/>
              </a:spcAft>
              <a:defRPr/>
            </a:pPr>
            <a:endParaRPr lang="en-US" sz="1200" b="0" i="0" kern="1200" dirty="0">
              <a:solidFill>
                <a:schemeClr val="tx1"/>
              </a:solidFill>
              <a:effectLst/>
              <a:latin typeface="+mn-lt"/>
              <a:ea typeface="+mn-ea"/>
              <a:cs typeface="+mn-cs"/>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5D3ED72-0C1B-4B52-92E1-76247AA16ABB}" type="slidenum">
              <a:rPr lang="en-US" altLang="en-US" smtClean="0">
                <a:latin typeface="Calibri" panose="020F0502020204030204" pitchFamily="34" charset="0"/>
              </a:rPr>
              <a:pPr fontAlgn="base">
                <a:spcBef>
                  <a:spcPct val="0"/>
                </a:spcBef>
                <a:spcAft>
                  <a:spcPct val="0"/>
                </a:spcAft>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6034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EFB0760-907B-4301-B786-8A587F736DFF}" type="slidenum">
              <a:rPr lang="en-US" smtClean="0"/>
              <a:pPr>
                <a:defRPr/>
              </a:pPr>
              <a:t>8</a:t>
            </a:fld>
            <a:endParaRPr lang="en-US" dirty="0"/>
          </a:p>
        </p:txBody>
      </p:sp>
    </p:spTree>
    <p:extLst>
      <p:ext uri="{BB962C8B-B14F-4D97-AF65-F5344CB8AC3E}">
        <p14:creationId xmlns:p14="http://schemas.microsoft.com/office/powerpoint/2010/main" val="404316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4E27224F-81D0-432B-8506-57C2D2CB5027}" type="datetime1">
              <a:rPr lang="en-US"/>
              <a:pPr>
                <a:defRPr/>
              </a:pPr>
              <a:t>3/7/2024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8B7A375-D1D6-4351-AC45-7BF52A4E0234}" type="slidenum">
              <a:rPr lang="en-US"/>
              <a:pPr>
                <a:defRPr/>
              </a:pPr>
              <a:t>‹#›</a:t>
            </a:fld>
            <a:endParaRPr lang="en-US" dirty="0"/>
          </a:p>
        </p:txBody>
      </p:sp>
    </p:spTree>
    <p:extLst>
      <p:ext uri="{BB962C8B-B14F-4D97-AF65-F5344CB8AC3E}">
        <p14:creationId xmlns:p14="http://schemas.microsoft.com/office/powerpoint/2010/main" val="344538387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AB7C5A-235C-4274-B0BC-677262A07100}" type="datetime1">
              <a:rPr lang="en-US"/>
              <a:pPr>
                <a:defRPr/>
              </a:pPr>
              <a:t>3/7/2024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AF53E6-4341-4E42-BE69-AA149FC0C8B1}" type="slidenum">
              <a:rPr lang="en-US"/>
              <a:pPr>
                <a:defRPr/>
              </a:pPr>
              <a:t>‹#›</a:t>
            </a:fld>
            <a:endParaRPr lang="en-US" dirty="0"/>
          </a:p>
        </p:txBody>
      </p:sp>
    </p:spTree>
    <p:extLst>
      <p:ext uri="{BB962C8B-B14F-4D97-AF65-F5344CB8AC3E}">
        <p14:creationId xmlns:p14="http://schemas.microsoft.com/office/powerpoint/2010/main" val="4666675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1A7707-0884-4BA5-99A0-9A088CE02BF6}" type="datetime1">
              <a:rPr lang="en-US"/>
              <a:pPr>
                <a:defRPr/>
              </a:pPr>
              <a:t>3/7/2024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4C4956-3BE2-4377-A743-66C95C133F5F}" type="slidenum">
              <a:rPr lang="en-US"/>
              <a:pPr>
                <a:defRPr/>
              </a:pPr>
              <a:t>‹#›</a:t>
            </a:fld>
            <a:endParaRPr lang="en-US" dirty="0"/>
          </a:p>
        </p:txBody>
      </p:sp>
    </p:spTree>
    <p:extLst>
      <p:ext uri="{BB962C8B-B14F-4D97-AF65-F5344CB8AC3E}">
        <p14:creationId xmlns:p14="http://schemas.microsoft.com/office/powerpoint/2010/main" val="316329218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2BFC04-A37A-4BF0-A6BA-37028EA39B48}" type="datetime1">
              <a:rPr lang="en-US"/>
              <a:pPr>
                <a:defRPr/>
              </a:pPr>
              <a:t>3/7/2024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77837C-3A74-4D9C-B454-2AF0D956BB88}" type="slidenum">
              <a:rPr lang="en-US"/>
              <a:pPr>
                <a:defRPr/>
              </a:pPr>
              <a:t>‹#›</a:t>
            </a:fld>
            <a:endParaRPr lang="en-US" dirty="0"/>
          </a:p>
        </p:txBody>
      </p:sp>
    </p:spTree>
    <p:extLst>
      <p:ext uri="{BB962C8B-B14F-4D97-AF65-F5344CB8AC3E}">
        <p14:creationId xmlns:p14="http://schemas.microsoft.com/office/powerpoint/2010/main" val="39483621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A5C085C-405A-4798-AFF6-B80B0132C4D7}" type="datetime1">
              <a:rPr lang="en-US"/>
              <a:pPr>
                <a:defRPr/>
              </a:pPr>
              <a:t>3/7/2024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837FC2C-3A43-440E-A76B-05634A58E601}" type="slidenum">
              <a:rPr lang="en-US"/>
              <a:pPr>
                <a:defRPr/>
              </a:pPr>
              <a:t>‹#›</a:t>
            </a:fld>
            <a:endParaRPr lang="en-US" dirty="0"/>
          </a:p>
        </p:txBody>
      </p:sp>
    </p:spTree>
    <p:extLst>
      <p:ext uri="{BB962C8B-B14F-4D97-AF65-F5344CB8AC3E}">
        <p14:creationId xmlns:p14="http://schemas.microsoft.com/office/powerpoint/2010/main" val="50378419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3DC54-2AB5-42D5-B537-0D69D1572AD5}" type="datetime1">
              <a:rPr lang="en-US"/>
              <a:pPr>
                <a:defRPr/>
              </a:pPr>
              <a:t>3/7/2024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87A2D47-257A-4003-8A12-BC359A040516}" type="slidenum">
              <a:rPr lang="en-US"/>
              <a:pPr>
                <a:defRPr/>
              </a:pPr>
              <a:t>‹#›</a:t>
            </a:fld>
            <a:endParaRPr lang="en-US" dirty="0"/>
          </a:p>
        </p:txBody>
      </p:sp>
    </p:spTree>
    <p:extLst>
      <p:ext uri="{BB962C8B-B14F-4D97-AF65-F5344CB8AC3E}">
        <p14:creationId xmlns:p14="http://schemas.microsoft.com/office/powerpoint/2010/main" val="17058108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CFF0CC5-9F51-483C-958C-408514A162D0}" type="datetime1">
              <a:rPr lang="en-US"/>
              <a:pPr>
                <a:defRPr/>
              </a:pPr>
              <a:t>3/7/2024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91D20BA-36F3-43DE-B6F8-EAFF20282F30}" type="slidenum">
              <a:rPr lang="en-US"/>
              <a:pPr>
                <a:defRPr/>
              </a:pPr>
              <a:t>‹#›</a:t>
            </a:fld>
            <a:endParaRPr lang="en-US" dirty="0"/>
          </a:p>
        </p:txBody>
      </p:sp>
    </p:spTree>
    <p:extLst>
      <p:ext uri="{BB962C8B-B14F-4D97-AF65-F5344CB8AC3E}">
        <p14:creationId xmlns:p14="http://schemas.microsoft.com/office/powerpoint/2010/main" val="39156930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CE8E890-9101-4673-B8DF-178D6FB9B293}" type="datetime1">
              <a:rPr lang="en-US"/>
              <a:pPr>
                <a:defRPr/>
              </a:pPr>
              <a:t>3/7/2024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68B60D4-DFBA-4D94-8089-50CAC6CE6369}" type="slidenum">
              <a:rPr lang="en-US"/>
              <a:pPr>
                <a:defRPr/>
              </a:pPr>
              <a:t>‹#›</a:t>
            </a:fld>
            <a:endParaRPr lang="en-US" dirty="0"/>
          </a:p>
        </p:txBody>
      </p:sp>
    </p:spTree>
    <p:extLst>
      <p:ext uri="{BB962C8B-B14F-4D97-AF65-F5344CB8AC3E}">
        <p14:creationId xmlns:p14="http://schemas.microsoft.com/office/powerpoint/2010/main" val="383684195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B1BAD5-871E-4AED-A83F-E609BEC811FF}" type="datetime1">
              <a:rPr lang="en-US"/>
              <a:pPr>
                <a:defRPr/>
              </a:pPr>
              <a:t>3/7/2024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B3465-2C8E-4820-909F-11FA77F0194C}" type="slidenum">
              <a:rPr lang="en-US"/>
              <a:pPr>
                <a:defRPr/>
              </a:pPr>
              <a:t>‹#›</a:t>
            </a:fld>
            <a:endParaRPr lang="en-US" dirty="0"/>
          </a:p>
        </p:txBody>
      </p:sp>
    </p:spTree>
    <p:extLst>
      <p:ext uri="{BB962C8B-B14F-4D97-AF65-F5344CB8AC3E}">
        <p14:creationId xmlns:p14="http://schemas.microsoft.com/office/powerpoint/2010/main" val="234456248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FCF0C83-C61A-4CFD-B59B-79507E001286}" type="datetime1">
              <a:rPr lang="en-US"/>
              <a:pPr>
                <a:defRPr/>
              </a:pPr>
              <a:t>3/7/2024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65A5F3-B90C-4D8A-973F-4FB64D7DC74B}" type="slidenum">
              <a:rPr lang="en-US"/>
              <a:pPr>
                <a:defRPr/>
              </a:pPr>
              <a:t>‹#›</a:t>
            </a:fld>
            <a:endParaRPr lang="en-US" dirty="0"/>
          </a:p>
        </p:txBody>
      </p:sp>
    </p:spTree>
    <p:extLst>
      <p:ext uri="{BB962C8B-B14F-4D97-AF65-F5344CB8AC3E}">
        <p14:creationId xmlns:p14="http://schemas.microsoft.com/office/powerpoint/2010/main" val="418250083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28BE16F-B3A8-4EDD-9E23-8C6A9BF0B9FF}" type="datetime1">
              <a:rPr lang="en-US"/>
              <a:pPr>
                <a:defRPr/>
              </a:pPr>
              <a:t>3/7/2024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045F8A8-12B3-4836-A3B6-A0517C77C143}" type="slidenum">
              <a:rPr lang="en-US"/>
              <a:pPr>
                <a:defRPr/>
              </a:pPr>
              <a:t>‹#›</a:t>
            </a:fld>
            <a:endParaRPr lang="en-US" dirty="0"/>
          </a:p>
        </p:txBody>
      </p:sp>
    </p:spTree>
    <p:extLst>
      <p:ext uri="{BB962C8B-B14F-4D97-AF65-F5344CB8AC3E}">
        <p14:creationId xmlns:p14="http://schemas.microsoft.com/office/powerpoint/2010/main" val="23259655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A7C29"/>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6650" y="1027113"/>
            <a:ext cx="2025650" cy="1776412"/>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ounded Rectangle 7"/>
          <p:cNvSpPr/>
          <p:nvPr userDrawn="1"/>
        </p:nvSpPr>
        <p:spPr>
          <a:xfrm>
            <a:off x="657225" y="220663"/>
            <a:ext cx="10944225" cy="6318250"/>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8" name="Title Placeholder 1"/>
          <p:cNvSpPr>
            <a:spLocks noGrp="1"/>
          </p:cNvSpPr>
          <p:nvPr>
            <p:ph type="title"/>
          </p:nvPr>
        </p:nvSpPr>
        <p:spPr bwMode="auto">
          <a:xfrm>
            <a:off x="1354138" y="365125"/>
            <a:ext cx="94805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1354138" y="1825625"/>
            <a:ext cx="94805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B159D28-4611-4800-B11B-403A0A60D356}" type="datetime1">
              <a:rPr lang="en-US"/>
              <a:pPr>
                <a:defRPr/>
              </a:pPr>
              <a:t>3/7/2024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1B32336-4D2B-44FA-B21A-74BDD01FE967}" type="slidenum">
              <a:rPr lang="en-US"/>
              <a:pPr>
                <a:defRPr/>
              </a:pPr>
              <a:t>‹#›</a:t>
            </a:fld>
            <a:endParaRPr lang="en-US" dirty="0"/>
          </a:p>
        </p:txBody>
      </p:sp>
      <p:sp>
        <p:nvSpPr>
          <p:cNvPr id="10" name="Rounded Rectangle 9"/>
          <p:cNvSpPr/>
          <p:nvPr userDrawn="1"/>
        </p:nvSpPr>
        <p:spPr>
          <a:xfrm>
            <a:off x="11353800" y="576263"/>
            <a:ext cx="2025650" cy="723900"/>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ounded Rectangle 8"/>
          <p:cNvSpPr/>
          <p:nvPr userDrawn="1"/>
        </p:nvSpPr>
        <p:spPr>
          <a:xfrm>
            <a:off x="10496550" y="-485775"/>
            <a:ext cx="1268413" cy="1192213"/>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726"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Lst>
  <p:transition spd="slow">
    <p:push dir="u"/>
  </p:transition>
  <p:hf hdr="0" ftr="0" dt="0"/>
  <p:txStyles>
    <p:titleStyle>
      <a:lvl1pPr algn="ctr" rtl="0" eaLnBrk="0" fontAlgn="base" hangingPunct="0">
        <a:lnSpc>
          <a:spcPct val="90000"/>
        </a:lnSpc>
        <a:spcBef>
          <a:spcPct val="0"/>
        </a:spcBef>
        <a:spcAft>
          <a:spcPct val="0"/>
        </a:spcAft>
        <a:defRPr sz="4400" kern="1200">
          <a:solidFill>
            <a:srgbClr val="993300"/>
          </a:solidFill>
          <a:latin typeface="+mj-lt"/>
          <a:ea typeface="+mj-ea"/>
          <a:cs typeface="+mj-cs"/>
        </a:defRPr>
      </a:lvl1pPr>
      <a:lvl2pPr algn="ctr" rtl="0" eaLnBrk="0" fontAlgn="base" hangingPunct="0">
        <a:lnSpc>
          <a:spcPct val="90000"/>
        </a:lnSpc>
        <a:spcBef>
          <a:spcPct val="0"/>
        </a:spcBef>
        <a:spcAft>
          <a:spcPct val="0"/>
        </a:spcAft>
        <a:defRPr sz="4400">
          <a:solidFill>
            <a:srgbClr val="993300"/>
          </a:solidFill>
          <a:latin typeface="Arial" panose="020B0604020202020204" pitchFamily="34" charset="0"/>
        </a:defRPr>
      </a:lvl2pPr>
      <a:lvl3pPr algn="ctr" rtl="0" eaLnBrk="0" fontAlgn="base" hangingPunct="0">
        <a:lnSpc>
          <a:spcPct val="90000"/>
        </a:lnSpc>
        <a:spcBef>
          <a:spcPct val="0"/>
        </a:spcBef>
        <a:spcAft>
          <a:spcPct val="0"/>
        </a:spcAft>
        <a:defRPr sz="4400">
          <a:solidFill>
            <a:srgbClr val="993300"/>
          </a:solidFill>
          <a:latin typeface="Arial" panose="020B0604020202020204" pitchFamily="34" charset="0"/>
        </a:defRPr>
      </a:lvl3pPr>
      <a:lvl4pPr algn="ctr" rtl="0" eaLnBrk="0" fontAlgn="base" hangingPunct="0">
        <a:lnSpc>
          <a:spcPct val="90000"/>
        </a:lnSpc>
        <a:spcBef>
          <a:spcPct val="0"/>
        </a:spcBef>
        <a:spcAft>
          <a:spcPct val="0"/>
        </a:spcAft>
        <a:defRPr sz="4400">
          <a:solidFill>
            <a:srgbClr val="993300"/>
          </a:solidFill>
          <a:latin typeface="Arial" panose="020B0604020202020204" pitchFamily="34" charset="0"/>
        </a:defRPr>
      </a:lvl4pPr>
      <a:lvl5pPr algn="ctr" rtl="0" eaLnBrk="0" fontAlgn="base" hangingPunct="0">
        <a:lnSpc>
          <a:spcPct val="90000"/>
        </a:lnSpc>
        <a:spcBef>
          <a:spcPct val="0"/>
        </a:spcBef>
        <a:spcAft>
          <a:spcPct val="0"/>
        </a:spcAft>
        <a:defRPr sz="4400">
          <a:solidFill>
            <a:srgbClr val="993300"/>
          </a:solidFill>
          <a:latin typeface="Arial" panose="020B0604020202020204" pitchFamily="34" charset="0"/>
        </a:defRPr>
      </a:lvl5pPr>
      <a:lvl6pPr marL="457200" algn="ctr" rtl="0" fontAlgn="base">
        <a:lnSpc>
          <a:spcPct val="90000"/>
        </a:lnSpc>
        <a:spcBef>
          <a:spcPct val="0"/>
        </a:spcBef>
        <a:spcAft>
          <a:spcPct val="0"/>
        </a:spcAft>
        <a:defRPr sz="4400">
          <a:solidFill>
            <a:srgbClr val="993300"/>
          </a:solidFill>
          <a:latin typeface="Arial" panose="020B0604020202020204" pitchFamily="34" charset="0"/>
        </a:defRPr>
      </a:lvl6pPr>
      <a:lvl7pPr marL="914400" algn="ctr" rtl="0" fontAlgn="base">
        <a:lnSpc>
          <a:spcPct val="90000"/>
        </a:lnSpc>
        <a:spcBef>
          <a:spcPct val="0"/>
        </a:spcBef>
        <a:spcAft>
          <a:spcPct val="0"/>
        </a:spcAft>
        <a:defRPr sz="4400">
          <a:solidFill>
            <a:srgbClr val="993300"/>
          </a:solidFill>
          <a:latin typeface="Arial" panose="020B0604020202020204" pitchFamily="34" charset="0"/>
        </a:defRPr>
      </a:lvl7pPr>
      <a:lvl8pPr marL="1371600" algn="ctr" rtl="0" fontAlgn="base">
        <a:lnSpc>
          <a:spcPct val="90000"/>
        </a:lnSpc>
        <a:spcBef>
          <a:spcPct val="0"/>
        </a:spcBef>
        <a:spcAft>
          <a:spcPct val="0"/>
        </a:spcAft>
        <a:defRPr sz="4400">
          <a:solidFill>
            <a:srgbClr val="993300"/>
          </a:solidFill>
          <a:latin typeface="Arial" panose="020B0604020202020204" pitchFamily="34" charset="0"/>
        </a:defRPr>
      </a:lvl8pPr>
      <a:lvl9pPr marL="1828800" algn="ctr" rtl="0" fontAlgn="base">
        <a:lnSpc>
          <a:spcPct val="90000"/>
        </a:lnSpc>
        <a:spcBef>
          <a:spcPct val="0"/>
        </a:spcBef>
        <a:spcAft>
          <a:spcPct val="0"/>
        </a:spcAft>
        <a:defRPr sz="4400">
          <a:solidFill>
            <a:srgbClr val="993300"/>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Century Gothic" panose="020B0502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panose="05000000000000000000" pitchFamily="2" charset="2"/>
        <a:buChar char=""/>
        <a:defRPr sz="2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0_0.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ourses.lumenlearning.com/sanjac-earthscience/chapter/matter-matters/"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freesvg.org/different-battery-siz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898525" y="874644"/>
            <a:ext cx="10394950" cy="4504497"/>
          </a:xfrm>
        </p:spPr>
        <p:txBody>
          <a:bodyPr/>
          <a:lstStyle/>
          <a:p>
            <a:pPr eaLnBrk="1" hangingPunct="1"/>
            <a:br>
              <a:rPr lang="en-US" altLang="en-US" sz="5000" b="1" dirty="0"/>
            </a:br>
            <a:br>
              <a:rPr lang="en-US" altLang="en-US" sz="5000" b="1" dirty="0"/>
            </a:br>
            <a:r>
              <a:rPr lang="en-US" altLang="en-US" sz="5000" b="1" dirty="0"/>
              <a:t>Twin Oaks Elementary </a:t>
            </a:r>
            <a:br>
              <a:rPr lang="en-US" altLang="en-US" sz="5000" b="1" dirty="0"/>
            </a:br>
            <a:r>
              <a:rPr lang="en-US" altLang="en-US" sz="5000" b="1" dirty="0"/>
              <a:t>Science Docent </a:t>
            </a:r>
            <a:br>
              <a:rPr lang="en-US" altLang="en-US" sz="5000" b="1" dirty="0"/>
            </a:br>
            <a:br>
              <a:rPr lang="en-US" altLang="en-US" sz="5000" b="1" dirty="0"/>
            </a:br>
            <a:r>
              <a:rPr lang="en-US" altLang="en-US" sz="5000" b="1" dirty="0"/>
              <a:t>Grade 4</a:t>
            </a:r>
            <a:br>
              <a:rPr lang="en-US" altLang="en-US" sz="5000" b="1" dirty="0"/>
            </a:br>
            <a:br>
              <a:rPr lang="en-US" altLang="en-US" sz="5000" b="1" dirty="0"/>
            </a:br>
            <a:r>
              <a:rPr lang="en-US" altLang="en-US" sz="5000" b="1" dirty="0"/>
              <a:t>Electricity</a:t>
            </a:r>
          </a:p>
        </p:txBody>
      </p:sp>
      <p:pic>
        <p:nvPicPr>
          <p:cNvPr id="14" name="Picture 13">
            <a:extLst>
              <a:ext uri="{FF2B5EF4-FFF2-40B4-BE49-F238E27FC236}">
                <a16:creationId xmlns:a16="http://schemas.microsoft.com/office/drawing/2014/main" id="{DD181D41-F5A4-41F0-9B20-694DCDFB468B}"/>
              </a:ext>
            </a:extLst>
          </p:cNvPr>
          <p:cNvPicPr>
            <a:picLocks noChangeAspect="1"/>
          </p:cNvPicPr>
          <p:nvPr/>
        </p:nvPicPr>
        <p:blipFill>
          <a:blip r:embed="rId3"/>
          <a:stretch>
            <a:fillRect/>
          </a:stretch>
        </p:blipFill>
        <p:spPr>
          <a:xfrm>
            <a:off x="8463718" y="3588027"/>
            <a:ext cx="2441027" cy="2136913"/>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94B7-2CDB-8690-80CB-9F702B463DC8}"/>
              </a:ext>
            </a:extLst>
          </p:cNvPr>
          <p:cNvSpPr>
            <a:spLocks noGrp="1"/>
          </p:cNvSpPr>
          <p:nvPr>
            <p:ph type="ctrTitle"/>
          </p:nvPr>
        </p:nvSpPr>
        <p:spPr>
          <a:xfrm>
            <a:off x="1524000" y="713290"/>
            <a:ext cx="9144000" cy="767397"/>
          </a:xfrm>
        </p:spPr>
        <p:txBody>
          <a:bodyPr/>
          <a:lstStyle/>
          <a:p>
            <a:r>
              <a:rPr lang="en-US" dirty="0"/>
              <a:t>Science Lab Rules</a:t>
            </a:r>
          </a:p>
        </p:txBody>
      </p:sp>
      <p:sp>
        <p:nvSpPr>
          <p:cNvPr id="3" name="Subtitle 2">
            <a:extLst>
              <a:ext uri="{FF2B5EF4-FFF2-40B4-BE49-F238E27FC236}">
                <a16:creationId xmlns:a16="http://schemas.microsoft.com/office/drawing/2014/main" id="{FA42163D-7130-7569-0471-1E3FF815EF1F}"/>
              </a:ext>
            </a:extLst>
          </p:cNvPr>
          <p:cNvSpPr>
            <a:spLocks noGrp="1"/>
          </p:cNvSpPr>
          <p:nvPr>
            <p:ph type="subTitle" idx="1"/>
          </p:nvPr>
        </p:nvSpPr>
        <p:spPr>
          <a:xfrm>
            <a:off x="1524000" y="1681480"/>
            <a:ext cx="9906000" cy="4587239"/>
          </a:xfrm>
        </p:spPr>
        <p:txBody>
          <a:bodyPr/>
          <a:lstStyle/>
          <a:p>
            <a:pPr marL="342900" indent="-342900" algn="l">
              <a:buFont typeface="Arial" panose="020B0604020202020204" pitchFamily="34" charset="0"/>
              <a:buChar char="•"/>
            </a:pPr>
            <a:r>
              <a:rPr lang="en-US" sz="2800" dirty="0"/>
              <a:t>Please do not touch materials until instructed to do so</a:t>
            </a:r>
          </a:p>
          <a:p>
            <a:pPr marL="342900" indent="-342900" algn="l">
              <a:buFont typeface="Arial" panose="020B0604020202020204" pitchFamily="34" charset="0"/>
              <a:buChar char="•"/>
            </a:pPr>
            <a:r>
              <a:rPr lang="en-US" sz="2800" dirty="0"/>
              <a:t>Please do not touch the band instruments or supplies</a:t>
            </a:r>
          </a:p>
          <a:p>
            <a:pPr marL="342900" indent="-342900" algn="l">
              <a:buFont typeface="Arial" panose="020B0604020202020204" pitchFamily="34" charset="0"/>
              <a:buChar char="•"/>
            </a:pPr>
            <a:r>
              <a:rPr lang="en-US" sz="2800" dirty="0"/>
              <a:t>Never put any instruments or materials (liquid or solid) in your mouth, eyes, or ears. Or in the mouth, eyes, or ears of any student</a:t>
            </a:r>
          </a:p>
          <a:p>
            <a:pPr marL="342900" indent="-342900" algn="l">
              <a:buFont typeface="Arial" panose="020B0604020202020204" pitchFamily="34" charset="0"/>
              <a:buChar char="•"/>
            </a:pPr>
            <a:r>
              <a:rPr lang="en-US" sz="2800" dirty="0"/>
              <a:t>Take turns</a:t>
            </a:r>
          </a:p>
          <a:p>
            <a:pPr marL="342900" indent="-342900" algn="l">
              <a:buFont typeface="Arial" panose="020B0604020202020204" pitchFamily="34" charset="0"/>
              <a:buChar char="•"/>
            </a:pPr>
            <a:r>
              <a:rPr lang="en-US" sz="2800" dirty="0"/>
              <a:t>Listen carefully to the docent’s directions before beginning</a:t>
            </a:r>
          </a:p>
          <a:p>
            <a:pPr marL="342900" indent="-342900" algn="l">
              <a:buFont typeface="Arial" panose="020B0604020202020204" pitchFamily="34" charset="0"/>
              <a:buChar char="•"/>
            </a:pPr>
            <a:r>
              <a:rPr lang="en-US" sz="2800" dirty="0"/>
              <a:t>Handle all materials carefully</a:t>
            </a:r>
          </a:p>
          <a:p>
            <a:pPr marL="342900" indent="-342900" algn="l">
              <a:buFont typeface="Arial" panose="020B0604020202020204" pitchFamily="34" charset="0"/>
              <a:buChar char="•"/>
            </a:pPr>
            <a:r>
              <a:rPr lang="en-US" sz="2800" dirty="0"/>
              <a:t>Relax and have fun</a:t>
            </a:r>
          </a:p>
          <a:p>
            <a:pPr marL="342900" indent="-3429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26894282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355725" y="1057861"/>
            <a:ext cx="9480550" cy="935038"/>
          </a:xfrm>
        </p:spPr>
        <p:txBody>
          <a:bodyPr/>
          <a:lstStyle/>
          <a:p>
            <a:pPr eaLnBrk="1" hangingPunct="1">
              <a:lnSpc>
                <a:spcPct val="100000"/>
              </a:lnSpc>
              <a:spcAft>
                <a:spcPts val="1200"/>
              </a:spcAft>
            </a:pPr>
            <a:br>
              <a:rPr lang="en-US" sz="4000" b="1" dirty="0"/>
            </a:br>
            <a:r>
              <a:rPr lang="en-US" sz="4000" b="1" dirty="0"/>
              <a:t>What Is Electricity?</a:t>
            </a:r>
            <a:br>
              <a:rPr lang="en-US" sz="4000" b="1" dirty="0"/>
            </a:br>
            <a:endParaRPr lang="en-US" altLang="en-US" sz="4000" b="1" dirty="0"/>
          </a:p>
        </p:txBody>
      </p:sp>
      <p:sp>
        <p:nvSpPr>
          <p:cNvPr id="3" name="Content Placeholder 2"/>
          <p:cNvSpPr>
            <a:spLocks noGrp="1"/>
          </p:cNvSpPr>
          <p:nvPr>
            <p:ph idx="1"/>
          </p:nvPr>
        </p:nvSpPr>
        <p:spPr>
          <a:xfrm>
            <a:off x="1527175" y="1992899"/>
            <a:ext cx="9826625" cy="3299792"/>
          </a:xfrm>
        </p:spPr>
        <p:txBody>
          <a:bodyPr rtlCol="0">
            <a:noAutofit/>
          </a:bodyPr>
          <a:lstStyle/>
          <a:p>
            <a:pPr marL="0" indent="0">
              <a:buNone/>
            </a:pPr>
            <a:endParaRPr lang="en-US" b="1" dirty="0"/>
          </a:p>
          <a:p>
            <a:r>
              <a:rPr lang="en-US" sz="3200" dirty="0"/>
              <a:t>A form of </a:t>
            </a:r>
            <a:r>
              <a:rPr lang="en-US" sz="3200" b="1" dirty="0"/>
              <a:t>energy</a:t>
            </a:r>
            <a:r>
              <a:rPr lang="en-US" sz="3200" dirty="0"/>
              <a:t> that can give things the ability to move and work. </a:t>
            </a:r>
          </a:p>
          <a:p>
            <a:r>
              <a:rPr lang="en-US" sz="3200" dirty="0"/>
              <a:t>Examples of how we use electricity</a:t>
            </a:r>
          </a:p>
          <a:p>
            <a:r>
              <a:rPr lang="en-US" sz="3200" dirty="0"/>
              <a:t>How often do we use electricity?</a:t>
            </a:r>
          </a:p>
          <a:p>
            <a:endParaRPr lang="en-US" sz="3200" dirty="0"/>
          </a:p>
          <a:p>
            <a:endParaRPr lang="en-US" dirty="0"/>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pPr>
              <a:defRPr/>
            </a:pPr>
            <a:fld id="{E6106088-5B32-40A5-96DB-3843A8E43BA7}" type="slidenum">
              <a:rPr lang="en-US"/>
              <a:pPr>
                <a:defRPr/>
              </a:pPr>
              <a:t>3</a:t>
            </a:fld>
            <a:endParaRPr lang="en-US"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56519" y="428935"/>
            <a:ext cx="9478963" cy="1325563"/>
          </a:xfrm>
        </p:spPr>
        <p:txBody>
          <a:bodyPr/>
          <a:lstStyle/>
          <a:p>
            <a:pPr eaLnBrk="1" hangingPunct="1"/>
            <a:r>
              <a:rPr lang="en-US" altLang="en-US" sz="4000" b="1" dirty="0"/>
              <a:t>Electrons</a:t>
            </a:r>
          </a:p>
        </p:txBody>
      </p:sp>
      <p:sp>
        <p:nvSpPr>
          <p:cNvPr id="3" name="Content Placeholder 2"/>
          <p:cNvSpPr>
            <a:spLocks noGrp="1"/>
          </p:cNvSpPr>
          <p:nvPr>
            <p:ph idx="1"/>
          </p:nvPr>
        </p:nvSpPr>
        <p:spPr>
          <a:xfrm>
            <a:off x="1356520" y="1880584"/>
            <a:ext cx="9478962" cy="3299791"/>
          </a:xfrm>
        </p:spPr>
        <p:txBody>
          <a:bodyPr rtlCol="0">
            <a:noAutofit/>
          </a:bodyPr>
          <a:lstStyle/>
          <a:p>
            <a:r>
              <a:rPr lang="en-US" dirty="0"/>
              <a:t>Everything in the world around us is made of atoms.</a:t>
            </a:r>
          </a:p>
          <a:p>
            <a:r>
              <a:rPr lang="en-US" dirty="0"/>
              <a:t>Atoms are made up of particles called protons, neutrons and </a:t>
            </a:r>
            <a:r>
              <a:rPr lang="en-US" b="1" dirty="0"/>
              <a:t>electrons</a:t>
            </a:r>
            <a:r>
              <a:rPr lang="en-US" dirty="0"/>
              <a:t>. </a:t>
            </a:r>
          </a:p>
          <a:p>
            <a:r>
              <a:rPr lang="en-US" dirty="0"/>
              <a:t>When the </a:t>
            </a:r>
            <a:r>
              <a:rPr lang="en-US" b="1" dirty="0"/>
              <a:t>electrons</a:t>
            </a:r>
            <a:r>
              <a:rPr lang="en-US" dirty="0"/>
              <a:t> move from one atom to another, they produce electricity.</a:t>
            </a:r>
          </a:p>
        </p:txBody>
      </p:sp>
      <p:sp>
        <p:nvSpPr>
          <p:cNvPr id="5" name="Slide Number Placeholder 4"/>
          <p:cNvSpPr>
            <a:spLocks noGrp="1"/>
          </p:cNvSpPr>
          <p:nvPr>
            <p:ph type="sldNum" sz="quarter" idx="12"/>
          </p:nvPr>
        </p:nvSpPr>
        <p:spPr/>
        <p:txBody>
          <a:bodyPr/>
          <a:lstStyle/>
          <a:p>
            <a:pPr>
              <a:defRPr/>
            </a:pPr>
            <a:fld id="{90221DC6-0BFC-4CCC-891B-469659E9825B}" type="slidenum">
              <a:rPr lang="en-US"/>
              <a:pPr>
                <a:defRPr/>
              </a:pPr>
              <a:t>4</a:t>
            </a:fld>
            <a:endParaRPr lang="en-US" dirty="0"/>
          </a:p>
        </p:txBody>
      </p:sp>
      <p:pic>
        <p:nvPicPr>
          <p:cNvPr id="6" name="Picture 5">
            <a:extLst>
              <a:ext uri="{FF2B5EF4-FFF2-40B4-BE49-F238E27FC236}">
                <a16:creationId xmlns:a16="http://schemas.microsoft.com/office/drawing/2014/main" id="{14802F68-2A6F-4769-88A9-798CD076639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71545" y="3833857"/>
            <a:ext cx="2275398" cy="2348799"/>
          </a:xfrm>
          <a:prstGeom prst="rect">
            <a:avLst/>
          </a:prstGeom>
        </p:spPr>
      </p:pic>
      <p:pic>
        <p:nvPicPr>
          <p:cNvPr id="7" name="Picture 6">
            <a:extLst>
              <a:ext uri="{FF2B5EF4-FFF2-40B4-BE49-F238E27FC236}">
                <a16:creationId xmlns:a16="http://schemas.microsoft.com/office/drawing/2014/main" id="{B14E6821-6D68-443D-BA31-67D0553B09E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00261" y="3833857"/>
            <a:ext cx="2275398" cy="234879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354138" y="412197"/>
            <a:ext cx="9480550" cy="796843"/>
          </a:xfrm>
        </p:spPr>
        <p:txBody>
          <a:bodyPr/>
          <a:lstStyle/>
          <a:p>
            <a:pPr eaLnBrk="1" hangingPunct="1"/>
            <a:r>
              <a:rPr lang="en-US" altLang="en-US" sz="4000" b="1" dirty="0"/>
              <a:t>Electric Current</a:t>
            </a:r>
          </a:p>
        </p:txBody>
      </p:sp>
      <p:sp>
        <p:nvSpPr>
          <p:cNvPr id="13315" name="Content Placeholder 2"/>
          <p:cNvSpPr>
            <a:spLocks noGrp="1"/>
          </p:cNvSpPr>
          <p:nvPr>
            <p:ph idx="1"/>
          </p:nvPr>
        </p:nvSpPr>
        <p:spPr>
          <a:xfrm>
            <a:off x="1355725" y="1491606"/>
            <a:ext cx="9480550" cy="4178370"/>
          </a:xfrm>
        </p:spPr>
        <p:txBody>
          <a:bodyPr/>
          <a:lstStyle/>
          <a:p>
            <a:r>
              <a:rPr lang="en-US" dirty="0"/>
              <a:t>There are two types of </a:t>
            </a:r>
            <a:r>
              <a:rPr lang="en-US" b="1" dirty="0"/>
              <a:t>electric current</a:t>
            </a:r>
            <a:r>
              <a:rPr lang="en-US" dirty="0"/>
              <a:t> </a:t>
            </a:r>
            <a:endParaRPr lang="en-US" sz="2400" dirty="0"/>
          </a:p>
          <a:p>
            <a:pPr lvl="1"/>
            <a:r>
              <a:rPr lang="en-US" sz="2800" dirty="0"/>
              <a:t>Direct current and </a:t>
            </a:r>
          </a:p>
          <a:p>
            <a:pPr lvl="1"/>
            <a:r>
              <a:rPr lang="en-US" sz="2800" dirty="0"/>
              <a:t>Alternating current</a:t>
            </a:r>
          </a:p>
          <a:p>
            <a:endParaRPr lang="en-US" sz="1800" dirty="0"/>
          </a:p>
          <a:p>
            <a:r>
              <a:rPr lang="en-US" sz="2800" dirty="0"/>
              <a:t>Batteries and solar cells provide direct current and have a positive and a negative side. </a:t>
            </a:r>
          </a:p>
          <a:p>
            <a:pPr lvl="1"/>
            <a:r>
              <a:rPr lang="en-US" sz="2800" dirty="0"/>
              <a:t>The power flows in a loop/in one direction from the positive side to the negative side.</a:t>
            </a:r>
          </a:p>
        </p:txBody>
      </p:sp>
      <p:sp>
        <p:nvSpPr>
          <p:cNvPr id="5" name="Slide Number Placeholder 4"/>
          <p:cNvSpPr>
            <a:spLocks noGrp="1"/>
          </p:cNvSpPr>
          <p:nvPr>
            <p:ph type="sldNum" sz="quarter" idx="12"/>
          </p:nvPr>
        </p:nvSpPr>
        <p:spPr/>
        <p:txBody>
          <a:bodyPr/>
          <a:lstStyle/>
          <a:p>
            <a:pPr>
              <a:defRPr/>
            </a:pPr>
            <a:fld id="{4D9C92C8-5438-4100-85A4-17F5688126D7}" type="slidenum">
              <a:rPr lang="en-US"/>
              <a:pPr>
                <a:defRPr/>
              </a:pPr>
              <a:t>5</a:t>
            </a:fld>
            <a:endParaRPr lang="en-US" dirty="0"/>
          </a:p>
        </p:txBody>
      </p:sp>
      <p:pic>
        <p:nvPicPr>
          <p:cNvPr id="3" name="Picture 2">
            <a:extLst>
              <a:ext uri="{FF2B5EF4-FFF2-40B4-BE49-F238E27FC236}">
                <a16:creationId xmlns:a16="http://schemas.microsoft.com/office/drawing/2014/main" id="{69C1C093-9D5D-410A-B2C7-410D8B50C4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94880" y="3984599"/>
            <a:ext cx="3539808" cy="28734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dow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down)">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down)">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wipe(down)">
                                      <p:cBhvr>
                                        <p:cTn id="22" dur="500"/>
                                        <p:tgtEl>
                                          <p:spTgt spid="133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wipe(down)">
                                      <p:cBhvr>
                                        <p:cTn id="2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4000" b="1" dirty="0"/>
              <a:t>Conductors and Insulators</a:t>
            </a:r>
            <a:endParaRPr lang="en-US" sz="4000" dirty="0"/>
          </a:p>
        </p:txBody>
      </p:sp>
      <p:sp>
        <p:nvSpPr>
          <p:cNvPr id="13315" name="Content Placeholder 2"/>
          <p:cNvSpPr>
            <a:spLocks noGrp="1"/>
          </p:cNvSpPr>
          <p:nvPr>
            <p:ph idx="1"/>
          </p:nvPr>
        </p:nvSpPr>
        <p:spPr>
          <a:xfrm>
            <a:off x="1354138" y="1690688"/>
            <a:ext cx="9480550" cy="4181792"/>
          </a:xfrm>
        </p:spPr>
        <p:txBody>
          <a:bodyPr/>
          <a:lstStyle/>
          <a:p>
            <a:r>
              <a:rPr lang="en-US" dirty="0"/>
              <a:t>Electrical </a:t>
            </a:r>
            <a:r>
              <a:rPr lang="en-US" b="1" dirty="0"/>
              <a:t>conductors</a:t>
            </a:r>
            <a:r>
              <a:rPr lang="en-US" dirty="0"/>
              <a:t> are materials that allow electricity to pass through them easily. </a:t>
            </a:r>
          </a:p>
          <a:p>
            <a:pPr lvl="1"/>
            <a:r>
              <a:rPr lang="en-US" sz="2800" dirty="0"/>
              <a:t>Examples of conductors?</a:t>
            </a:r>
          </a:p>
          <a:p>
            <a:pPr marL="457200" lvl="1" indent="0">
              <a:buNone/>
            </a:pPr>
            <a:endParaRPr lang="en-US" dirty="0"/>
          </a:p>
          <a:p>
            <a:r>
              <a:rPr lang="en-US" dirty="0"/>
              <a:t>Electrical </a:t>
            </a:r>
            <a:r>
              <a:rPr lang="en-US" b="1" dirty="0"/>
              <a:t>insulators</a:t>
            </a:r>
            <a:r>
              <a:rPr lang="en-US" dirty="0"/>
              <a:t> are materials that do not allow electricity to pass through them.</a:t>
            </a:r>
          </a:p>
          <a:p>
            <a:pPr lvl="1"/>
            <a:r>
              <a:rPr lang="en-US" sz="2800" dirty="0"/>
              <a:t>Examples of insulators?</a:t>
            </a:r>
          </a:p>
          <a:p>
            <a:pPr lvl="1"/>
            <a:endParaRPr lang="en-US" sz="2800" dirty="0"/>
          </a:p>
          <a:p>
            <a:r>
              <a:rPr lang="en-US" dirty="0"/>
              <a:t>Safety</a:t>
            </a:r>
          </a:p>
          <a:p>
            <a:pPr lvl="1"/>
            <a:endParaRPr lang="en-US" dirty="0"/>
          </a:p>
        </p:txBody>
      </p:sp>
      <p:sp>
        <p:nvSpPr>
          <p:cNvPr id="5" name="Slide Number Placeholder 4"/>
          <p:cNvSpPr>
            <a:spLocks noGrp="1"/>
          </p:cNvSpPr>
          <p:nvPr>
            <p:ph type="sldNum" sz="quarter" idx="12"/>
          </p:nvPr>
        </p:nvSpPr>
        <p:spPr/>
        <p:txBody>
          <a:bodyPr/>
          <a:lstStyle/>
          <a:p>
            <a:pPr>
              <a:defRPr/>
            </a:pPr>
            <a:fld id="{4D9C92C8-5438-4100-85A4-17F5688126D7}" type="slidenum">
              <a:rPr lang="en-US"/>
              <a:pPr>
                <a:defRPr/>
              </a:pPr>
              <a:t>6</a:t>
            </a:fld>
            <a:endParaRPr lang="en-US" dirty="0"/>
          </a:p>
        </p:txBody>
      </p:sp>
    </p:spTree>
    <p:extLst>
      <p:ext uri="{BB962C8B-B14F-4D97-AF65-F5344CB8AC3E}">
        <p14:creationId xmlns:p14="http://schemas.microsoft.com/office/powerpoint/2010/main" val="2990984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4000" b="1" dirty="0"/>
              <a:t>Circuit</a:t>
            </a:r>
          </a:p>
        </p:txBody>
      </p:sp>
      <p:sp>
        <p:nvSpPr>
          <p:cNvPr id="3" name="Content Placeholder 2"/>
          <p:cNvSpPr>
            <a:spLocks noGrp="1"/>
          </p:cNvSpPr>
          <p:nvPr>
            <p:ph idx="1"/>
          </p:nvPr>
        </p:nvSpPr>
        <p:spPr>
          <a:xfrm>
            <a:off x="1358901" y="1624014"/>
            <a:ext cx="9732962" cy="4292600"/>
          </a:xfrm>
        </p:spPr>
        <p:txBody>
          <a:bodyPr rtlCol="0">
            <a:noAutofit/>
          </a:bodyPr>
          <a:lstStyle/>
          <a:p>
            <a:pPr marL="566738" indent="-566738" eaLnBrk="1" fontAlgn="auto" hangingPunct="1">
              <a:spcAft>
                <a:spcPts val="1200"/>
              </a:spcAft>
              <a:defRPr/>
            </a:pPr>
            <a:r>
              <a:rPr lang="en-US" dirty="0"/>
              <a:t>A circuit is simply a closed loop through which charges can continuously move.</a:t>
            </a:r>
          </a:p>
        </p:txBody>
      </p:sp>
      <p:sp>
        <p:nvSpPr>
          <p:cNvPr id="5" name="Slide Number Placeholder 4"/>
          <p:cNvSpPr>
            <a:spLocks noGrp="1"/>
          </p:cNvSpPr>
          <p:nvPr>
            <p:ph type="sldNum" sz="quarter" idx="12"/>
          </p:nvPr>
        </p:nvSpPr>
        <p:spPr/>
        <p:txBody>
          <a:bodyPr/>
          <a:lstStyle/>
          <a:p>
            <a:pPr>
              <a:defRPr/>
            </a:pPr>
            <a:fld id="{C2D7973E-B649-45D1-A4E3-6C996D550B83}" type="slidenum">
              <a:rPr lang="en-US"/>
              <a:pPr>
                <a:defRPr/>
              </a:pPr>
              <a:t>7</a:t>
            </a:fld>
            <a:endParaRPr lang="en-US" dirty="0"/>
          </a:p>
        </p:txBody>
      </p:sp>
      <p:pic>
        <p:nvPicPr>
          <p:cNvPr id="6" name="Picture 5" descr="C:\Users\Jaime  Mora\AppData\Local\Microsoft\Windows\Temporary Internet Files\Content.IE5\2IV0XDY0\20150518_214027.jpg">
            <a:extLst>
              <a:ext uri="{FF2B5EF4-FFF2-40B4-BE49-F238E27FC236}">
                <a16:creationId xmlns:a16="http://schemas.microsoft.com/office/drawing/2014/main" id="{263CD63A-C35B-4F4B-91C1-796B054814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137" y="2710790"/>
            <a:ext cx="1827295" cy="2886710"/>
          </a:xfrm>
          <a:prstGeom prst="rect">
            <a:avLst/>
          </a:prstGeom>
          <a:noFill/>
          <a:ln>
            <a:noFill/>
          </a:ln>
        </p:spPr>
      </p:pic>
      <p:pic>
        <p:nvPicPr>
          <p:cNvPr id="7" name="Picture 6" descr="C:\Users\Jaime  Mora\AppData\Local\Microsoft\Windows\Temporary Internet Files\Content.IE5\UZ871QUU\20150518_220244.jpg">
            <a:extLst>
              <a:ext uri="{FF2B5EF4-FFF2-40B4-BE49-F238E27FC236}">
                <a16:creationId xmlns:a16="http://schemas.microsoft.com/office/drawing/2014/main" id="{9C9C375A-77C2-4C3F-8609-8EF1B88A3A0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4233" y="2949577"/>
            <a:ext cx="1824131" cy="3326230"/>
          </a:xfrm>
          <a:prstGeom prst="rect">
            <a:avLst/>
          </a:prstGeom>
          <a:noFill/>
          <a:ln>
            <a:noFill/>
          </a:ln>
        </p:spPr>
      </p:pic>
      <p:pic>
        <p:nvPicPr>
          <p:cNvPr id="8" name="Picture 7" descr="C:\Users\Jaime  Mora\AppData\Local\Microsoft\Windows\Temporary Internet Files\Content.IE5\7O1Y9ZRN\2015-05-19 02.24.32.jpg">
            <a:extLst>
              <a:ext uri="{FF2B5EF4-FFF2-40B4-BE49-F238E27FC236}">
                <a16:creationId xmlns:a16="http://schemas.microsoft.com/office/drawing/2014/main" id="{91E3D4E6-2410-4E74-AD70-F99E27DAB9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525" y="2602746"/>
            <a:ext cx="2182529" cy="2361230"/>
          </a:xfrm>
          <a:prstGeom prst="rect">
            <a:avLst/>
          </a:prstGeom>
          <a:noFill/>
          <a:ln>
            <a:noFill/>
          </a:ln>
        </p:spPr>
      </p:pic>
      <p:pic>
        <p:nvPicPr>
          <p:cNvPr id="2" name="Picture 1">
            <a:extLst>
              <a:ext uri="{FF2B5EF4-FFF2-40B4-BE49-F238E27FC236}">
                <a16:creationId xmlns:a16="http://schemas.microsoft.com/office/drawing/2014/main" id="{EF286732-A600-49CF-B393-51A8F0C9AF5C}"/>
              </a:ext>
            </a:extLst>
          </p:cNvPr>
          <p:cNvPicPr>
            <a:picLocks noChangeAspect="1"/>
          </p:cNvPicPr>
          <p:nvPr/>
        </p:nvPicPr>
        <p:blipFill>
          <a:blip r:embed="rId6"/>
          <a:stretch>
            <a:fillRect/>
          </a:stretch>
        </p:blipFill>
        <p:spPr>
          <a:xfrm>
            <a:off x="7681234" y="3329197"/>
            <a:ext cx="3667784" cy="282402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6E2C-24E5-400A-90B2-D96F36BA92DE}"/>
              </a:ext>
            </a:extLst>
          </p:cNvPr>
          <p:cNvSpPr>
            <a:spLocks noGrp="1"/>
          </p:cNvSpPr>
          <p:nvPr>
            <p:ph type="title"/>
          </p:nvPr>
        </p:nvSpPr>
        <p:spPr/>
        <p:txBody>
          <a:bodyPr/>
          <a:lstStyle/>
          <a:p>
            <a:r>
              <a:rPr lang="en-US" b="1" dirty="0"/>
              <a:t>3 Centers</a:t>
            </a:r>
          </a:p>
        </p:txBody>
      </p:sp>
      <p:sp>
        <p:nvSpPr>
          <p:cNvPr id="3" name="Content Placeholder 2">
            <a:extLst>
              <a:ext uri="{FF2B5EF4-FFF2-40B4-BE49-F238E27FC236}">
                <a16:creationId xmlns:a16="http://schemas.microsoft.com/office/drawing/2014/main" id="{1337AAFD-8DD8-467A-BAF4-1BF20288D161}"/>
              </a:ext>
            </a:extLst>
          </p:cNvPr>
          <p:cNvSpPr>
            <a:spLocks noGrp="1"/>
          </p:cNvSpPr>
          <p:nvPr>
            <p:ph idx="1"/>
          </p:nvPr>
        </p:nvSpPr>
        <p:spPr>
          <a:xfrm>
            <a:off x="2305878" y="1825625"/>
            <a:ext cx="8528810" cy="4351338"/>
          </a:xfrm>
        </p:spPr>
        <p:txBody>
          <a:bodyPr/>
          <a:lstStyle/>
          <a:p>
            <a:r>
              <a:rPr lang="en-US" sz="3200" dirty="0"/>
              <a:t>Simple Circuits</a:t>
            </a:r>
          </a:p>
          <a:p>
            <a:r>
              <a:rPr lang="en-US" sz="3200" dirty="0"/>
              <a:t>Squishy Circuits</a:t>
            </a:r>
          </a:p>
          <a:p>
            <a:r>
              <a:rPr lang="en-US" sz="3200" dirty="0"/>
              <a:t>Light Kit</a:t>
            </a:r>
          </a:p>
          <a:p>
            <a:endParaRPr lang="en-US" sz="3200" dirty="0"/>
          </a:p>
          <a:p>
            <a:endParaRPr lang="en-US" sz="3200" dirty="0"/>
          </a:p>
          <a:p>
            <a:endParaRPr lang="en-US" sz="3200" dirty="0"/>
          </a:p>
          <a:p>
            <a:pPr marL="0" indent="0">
              <a:buNone/>
            </a:pPr>
            <a:r>
              <a:rPr lang="en-US" sz="3200" dirty="0"/>
              <a:t>			   </a:t>
            </a:r>
            <a:r>
              <a:rPr lang="en-US" sz="3600" b="1" dirty="0"/>
              <a:t>Let’s explore electricity!</a:t>
            </a:r>
          </a:p>
          <a:p>
            <a:endParaRPr lang="en-US" sz="3200" dirty="0"/>
          </a:p>
        </p:txBody>
      </p:sp>
      <p:sp>
        <p:nvSpPr>
          <p:cNvPr id="4" name="Slide Number Placeholder 3">
            <a:extLst>
              <a:ext uri="{FF2B5EF4-FFF2-40B4-BE49-F238E27FC236}">
                <a16:creationId xmlns:a16="http://schemas.microsoft.com/office/drawing/2014/main" id="{4C286830-1902-463A-89EE-7E4688B3DD05}"/>
              </a:ext>
            </a:extLst>
          </p:cNvPr>
          <p:cNvSpPr>
            <a:spLocks noGrp="1"/>
          </p:cNvSpPr>
          <p:nvPr>
            <p:ph type="sldNum" sz="quarter" idx="12"/>
          </p:nvPr>
        </p:nvSpPr>
        <p:spPr/>
        <p:txBody>
          <a:bodyPr/>
          <a:lstStyle/>
          <a:p>
            <a:pPr>
              <a:defRPr/>
            </a:pPr>
            <a:fld id="{4377837C-3A74-4D9C-B454-2AF0D956BB88}" type="slidenum">
              <a:rPr lang="en-US" smtClean="0"/>
              <a:pPr>
                <a:defRPr/>
              </a:pPr>
              <a:t>8</a:t>
            </a:fld>
            <a:endParaRPr lang="en-US" dirty="0"/>
          </a:p>
        </p:txBody>
      </p:sp>
      <p:pic>
        <p:nvPicPr>
          <p:cNvPr id="5" name="Picture 4" descr="C:\Users\Jaime  Mora\AppData\Local\Microsoft\Windows\Temporary Internet Files\Content.IE5\UZ871QUU\20150518_220244.jpg">
            <a:extLst>
              <a:ext uri="{FF2B5EF4-FFF2-40B4-BE49-F238E27FC236}">
                <a16:creationId xmlns:a16="http://schemas.microsoft.com/office/drawing/2014/main" id="{7966A1D5-D492-4FF2-BC6B-86719C0AF4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0053" y="1339954"/>
            <a:ext cx="1649896" cy="2683565"/>
          </a:xfrm>
          <a:prstGeom prst="rect">
            <a:avLst/>
          </a:prstGeom>
          <a:noFill/>
          <a:ln>
            <a:noFill/>
          </a:ln>
        </p:spPr>
      </p:pic>
      <p:pic>
        <p:nvPicPr>
          <p:cNvPr id="7" name="Picture 6">
            <a:extLst>
              <a:ext uri="{FF2B5EF4-FFF2-40B4-BE49-F238E27FC236}">
                <a16:creationId xmlns:a16="http://schemas.microsoft.com/office/drawing/2014/main" id="{C1D42D4E-EB9A-4AE6-A288-1D113A59585A}"/>
              </a:ext>
            </a:extLst>
          </p:cNvPr>
          <p:cNvPicPr>
            <a:picLocks noChangeAspect="1"/>
          </p:cNvPicPr>
          <p:nvPr/>
        </p:nvPicPr>
        <p:blipFill>
          <a:blip r:embed="rId4"/>
          <a:stretch>
            <a:fillRect/>
          </a:stretch>
        </p:blipFill>
        <p:spPr>
          <a:xfrm>
            <a:off x="6353435" y="2548181"/>
            <a:ext cx="2614509" cy="2478984"/>
          </a:xfrm>
          <a:prstGeom prst="rect">
            <a:avLst/>
          </a:prstGeom>
        </p:spPr>
      </p:pic>
      <p:pic>
        <p:nvPicPr>
          <p:cNvPr id="8" name="Picture 7">
            <a:extLst>
              <a:ext uri="{FF2B5EF4-FFF2-40B4-BE49-F238E27FC236}">
                <a16:creationId xmlns:a16="http://schemas.microsoft.com/office/drawing/2014/main" id="{3E748ABF-108E-43EB-AE11-05B38CA42E4E}"/>
              </a:ext>
            </a:extLst>
          </p:cNvPr>
          <p:cNvPicPr>
            <a:picLocks noChangeAspect="1"/>
          </p:cNvPicPr>
          <p:nvPr/>
        </p:nvPicPr>
        <p:blipFill>
          <a:blip r:embed="rId5"/>
          <a:stretch>
            <a:fillRect/>
          </a:stretch>
        </p:blipFill>
        <p:spPr>
          <a:xfrm>
            <a:off x="1354138" y="4001294"/>
            <a:ext cx="3546220" cy="2005081"/>
          </a:xfrm>
          <a:prstGeom prst="rect">
            <a:avLst/>
          </a:prstGeom>
        </p:spPr>
      </p:pic>
    </p:spTree>
    <p:extLst>
      <p:ext uri="{BB962C8B-B14F-4D97-AF65-F5344CB8AC3E}">
        <p14:creationId xmlns:p14="http://schemas.microsoft.com/office/powerpoint/2010/main" val="1050390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6E2C-24E5-400A-90B2-D96F36BA92DE}"/>
              </a:ext>
            </a:extLst>
          </p:cNvPr>
          <p:cNvSpPr>
            <a:spLocks noGrp="1"/>
          </p:cNvSpPr>
          <p:nvPr>
            <p:ph type="title"/>
          </p:nvPr>
        </p:nvSpPr>
        <p:spPr>
          <a:xfrm>
            <a:off x="1355725" y="504273"/>
            <a:ext cx="9480550" cy="847449"/>
          </a:xfrm>
        </p:spPr>
        <p:txBody>
          <a:bodyPr/>
          <a:lstStyle/>
          <a:p>
            <a:r>
              <a:rPr lang="en-US" b="1" dirty="0"/>
              <a:t>Vocabulary</a:t>
            </a:r>
          </a:p>
        </p:txBody>
      </p:sp>
      <p:sp>
        <p:nvSpPr>
          <p:cNvPr id="3" name="Content Placeholder 2">
            <a:extLst>
              <a:ext uri="{FF2B5EF4-FFF2-40B4-BE49-F238E27FC236}">
                <a16:creationId xmlns:a16="http://schemas.microsoft.com/office/drawing/2014/main" id="{1337AAFD-8DD8-467A-BAF4-1BF20288D161}"/>
              </a:ext>
            </a:extLst>
          </p:cNvPr>
          <p:cNvSpPr>
            <a:spLocks noGrp="1"/>
          </p:cNvSpPr>
          <p:nvPr>
            <p:ph idx="1"/>
          </p:nvPr>
        </p:nvSpPr>
        <p:spPr>
          <a:xfrm>
            <a:off x="1354138" y="1789043"/>
            <a:ext cx="9480550" cy="4387920"/>
          </a:xfrm>
        </p:spPr>
        <p:txBody>
          <a:bodyPr/>
          <a:lstStyle/>
          <a:p>
            <a:r>
              <a:rPr lang="en-US" sz="2000" b="1" dirty="0"/>
              <a:t>Electric current</a:t>
            </a:r>
            <a:r>
              <a:rPr lang="en-US" sz="2000" dirty="0"/>
              <a:t>—flow of electrical charges</a:t>
            </a:r>
          </a:p>
          <a:p>
            <a:r>
              <a:rPr lang="en-US" sz="2000" b="1" dirty="0"/>
              <a:t>Electrical charge</a:t>
            </a:r>
            <a:r>
              <a:rPr lang="en-US" sz="2000" dirty="0"/>
              <a:t>—a property of matter concerning positively and negatively charged particles</a:t>
            </a:r>
          </a:p>
          <a:p>
            <a:r>
              <a:rPr lang="en-US" sz="2000" b="1" dirty="0"/>
              <a:t>Conductor</a:t>
            </a:r>
            <a:r>
              <a:rPr lang="en-US" sz="2000" dirty="0"/>
              <a:t>—materials that let charges flow through them easily (copper, silver)</a:t>
            </a:r>
          </a:p>
          <a:p>
            <a:r>
              <a:rPr lang="en-US" sz="2000" b="1" dirty="0"/>
              <a:t>Insulator</a:t>
            </a:r>
            <a:r>
              <a:rPr lang="en-US" sz="2000" dirty="0"/>
              <a:t>—materials that do not let charges flow easily (rubber, plastic, glass)</a:t>
            </a:r>
          </a:p>
          <a:p>
            <a:r>
              <a:rPr lang="en-US" sz="2000" b="1" dirty="0"/>
              <a:t>Circuit</a:t>
            </a:r>
            <a:r>
              <a:rPr lang="en-US" sz="2000" dirty="0"/>
              <a:t>—path along which electric current flows (draw a picture)</a:t>
            </a:r>
          </a:p>
          <a:p>
            <a:r>
              <a:rPr lang="en-US" sz="2000" b="1" dirty="0"/>
              <a:t>Simple circuit</a:t>
            </a:r>
            <a:r>
              <a:rPr lang="en-US" sz="2000" dirty="0"/>
              <a:t>—has 3 basic parts: power source, connectors, switch</a:t>
            </a:r>
          </a:p>
          <a:p>
            <a:r>
              <a:rPr lang="en-US" sz="2000" b="1" dirty="0"/>
              <a:t>Closed circuit</a:t>
            </a:r>
            <a:r>
              <a:rPr lang="en-US" sz="2000" dirty="0"/>
              <a:t>—complete and unbroken, electricity flows through</a:t>
            </a:r>
          </a:p>
          <a:p>
            <a:r>
              <a:rPr lang="en-US" sz="2000" b="1" dirty="0"/>
              <a:t>Open circuit</a:t>
            </a:r>
            <a:r>
              <a:rPr lang="en-US" sz="2000" dirty="0"/>
              <a:t>—has breaks or openings, so electricity does not flow through</a:t>
            </a:r>
          </a:p>
          <a:p>
            <a:r>
              <a:rPr lang="en-US" sz="2000" b="1" dirty="0"/>
              <a:t>Voltage</a:t>
            </a:r>
            <a:r>
              <a:rPr lang="en-US" sz="2000" dirty="0"/>
              <a:t>—strength of power source</a:t>
            </a:r>
          </a:p>
          <a:p>
            <a:endParaRPr lang="en-US" sz="3200" dirty="0"/>
          </a:p>
        </p:txBody>
      </p:sp>
      <p:sp>
        <p:nvSpPr>
          <p:cNvPr id="4" name="Slide Number Placeholder 3">
            <a:extLst>
              <a:ext uri="{FF2B5EF4-FFF2-40B4-BE49-F238E27FC236}">
                <a16:creationId xmlns:a16="http://schemas.microsoft.com/office/drawing/2014/main" id="{4C286830-1902-463A-89EE-7E4688B3DD05}"/>
              </a:ext>
            </a:extLst>
          </p:cNvPr>
          <p:cNvSpPr>
            <a:spLocks noGrp="1"/>
          </p:cNvSpPr>
          <p:nvPr>
            <p:ph type="sldNum" sz="quarter" idx="12"/>
          </p:nvPr>
        </p:nvSpPr>
        <p:spPr/>
        <p:txBody>
          <a:bodyPr/>
          <a:lstStyle/>
          <a:p>
            <a:pPr>
              <a:defRPr/>
            </a:pPr>
            <a:fld id="{4377837C-3A74-4D9C-B454-2AF0D956BB88}" type="slidenum">
              <a:rPr lang="en-US" smtClean="0"/>
              <a:pPr>
                <a:defRPr/>
              </a:pPr>
              <a:t>9</a:t>
            </a:fld>
            <a:endParaRPr lang="en-US" dirty="0"/>
          </a:p>
        </p:txBody>
      </p:sp>
    </p:spTree>
    <p:extLst>
      <p:ext uri="{BB962C8B-B14F-4D97-AF65-F5344CB8AC3E}">
        <p14:creationId xmlns:p14="http://schemas.microsoft.com/office/powerpoint/2010/main" val="4241543356"/>
      </p:ext>
    </p:extLst>
  </p:cSld>
  <p:clrMapOvr>
    <a:masterClrMapping/>
  </p:clrMapOvr>
  <p:transition spd="slow">
    <p:push dir="u"/>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22" ma:contentTypeDescription="Create a new document." ma:contentTypeScope="" ma:versionID="3cd3092c8d9117bc80c950364b810eb8">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c58958329054f5bdf652207adf6c1a27"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FileLocation" minOccurs="0"/>
                <xsd:element ref="ns2:b84728bc-ac87-4a88-8ddb-0599abd5569eCountryOrRegion" minOccurs="0"/>
                <xsd:element ref="ns2:b84728bc-ac87-4a88-8ddb-0599abd5569eState" minOccurs="0"/>
                <xsd:element ref="ns2:b84728bc-ac87-4a88-8ddb-0599abd5569eCity" minOccurs="0"/>
                <xsd:element ref="ns2:b84728bc-ac87-4a88-8ddb-0599abd5569ePostalCode" minOccurs="0"/>
                <xsd:element ref="ns2:b84728bc-ac87-4a88-8ddb-0599abd5569eStreet" minOccurs="0"/>
                <xsd:element ref="ns2:b84728bc-ac87-4a88-8ddb-0599abd5569eGeoLoc" minOccurs="0"/>
                <xsd:element ref="ns2:b84728bc-ac87-4a88-8ddb-0599abd5569eDispName" minOccurs="0"/>
                <xsd:element ref="ns2:Link" minOccurs="0"/>
                <xsd:element ref="ns2:Opened_x0020_By"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FileLocation" ma:index="19" nillable="true" ma:displayName="File Location" ma:format="Dropdown" ma:internalName="FileLocation">
      <xsd:simpleType>
        <xsd:restriction base="dms:Unknown"/>
      </xsd:simpleType>
    </xsd:element>
    <xsd:element name="b84728bc-ac87-4a88-8ddb-0599abd5569eCountryOrRegion" ma:index="20" nillable="true" ma:displayName="File Location: Country/Region" ma:internalName="CountryOrRegion" ma:readOnly="true">
      <xsd:simpleType>
        <xsd:restriction base="dms:Text"/>
      </xsd:simpleType>
    </xsd:element>
    <xsd:element name="b84728bc-ac87-4a88-8ddb-0599abd5569eState" ma:index="21" nillable="true" ma:displayName="File Location: State" ma:internalName="State" ma:readOnly="true">
      <xsd:simpleType>
        <xsd:restriction base="dms:Text"/>
      </xsd:simpleType>
    </xsd:element>
    <xsd:element name="b84728bc-ac87-4a88-8ddb-0599abd5569eCity" ma:index="22" nillable="true" ma:displayName="File Location: City" ma:internalName="City" ma:readOnly="true">
      <xsd:simpleType>
        <xsd:restriction base="dms:Text"/>
      </xsd:simpleType>
    </xsd:element>
    <xsd:element name="b84728bc-ac87-4a88-8ddb-0599abd5569ePostalCode" ma:index="23" nillable="true" ma:displayName="File Location: Postal Code" ma:internalName="PostalCode" ma:readOnly="true">
      <xsd:simpleType>
        <xsd:restriction base="dms:Text"/>
      </xsd:simpleType>
    </xsd:element>
    <xsd:element name="b84728bc-ac87-4a88-8ddb-0599abd5569eStreet" ma:index="24" nillable="true" ma:displayName="File Location: Street" ma:internalName="Street" ma:readOnly="true">
      <xsd:simpleType>
        <xsd:restriction base="dms:Text"/>
      </xsd:simpleType>
    </xsd:element>
    <xsd:element name="b84728bc-ac87-4a88-8ddb-0599abd5569eGeoLoc" ma:index="25" nillable="true" ma:displayName="File Location: Coordinates" ma:internalName="GeoLoc" ma:readOnly="true">
      <xsd:simpleType>
        <xsd:restriction base="dms:Unknown"/>
      </xsd:simpleType>
    </xsd:element>
    <xsd:element name="b84728bc-ac87-4a88-8ddb-0599abd5569eDispName" ma:index="26" nillable="true" ma:displayName="File Location: Name" ma:internalName="DispName" ma:readOnly="true">
      <xsd:simpleType>
        <xsd:restriction base="dms:Text"/>
      </xsd:simpleType>
    </xsd:element>
    <xsd:element name="Link" ma:index="2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Opened_x0020_By" ma:index="28" nillable="true" ma:displayName="Opened By" ma:description="Opened By" ma:list="UserInfo" ma:SharePointGroup="0" ma:internalName="Open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pened_x0020_By xmlns="f89dec18-d0c2-45d2-8a15-31051f2519f8">
      <UserInfo>
        <DisplayName/>
        <AccountId xsi:nil="true"/>
        <AccountType/>
      </UserInfo>
    </Opened_x0020_By>
    <FileLocation xmlns="f89dec18-d0c2-45d2-8a15-31051f2519f8" xsi:nil="true"/>
    <Link xmlns="f89dec18-d0c2-45d2-8a15-31051f2519f8">
      <Url xsi:nil="true"/>
      <Description xsi:nil="true"/>
    </Link>
  </documentManagement>
</p:properties>
</file>

<file path=customXml/itemProps1.xml><?xml version="1.0" encoding="utf-8"?>
<ds:datastoreItem xmlns:ds="http://schemas.openxmlformats.org/officeDocument/2006/customXml" ds:itemID="{4C1A947C-A417-4B0E-83A6-87F99E93A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17374A-E0C1-4125-9C56-34141DB1F552}">
  <ds:schemaRefs>
    <ds:schemaRef ds:uri="http://schemas.microsoft.com/sharepoint/v3/contenttype/forms"/>
  </ds:schemaRefs>
</ds:datastoreItem>
</file>

<file path=customXml/itemProps3.xml><?xml version="1.0" encoding="utf-8"?>
<ds:datastoreItem xmlns:ds="http://schemas.openxmlformats.org/officeDocument/2006/customXml" ds:itemID="{96A98F47-EA6F-42D7-B1FA-A016BB0009BB}">
  <ds:schemaRefs>
    <ds:schemaRef ds:uri="http://purl.org/dc/elements/1.1/"/>
    <ds:schemaRef ds:uri="http://schemas.microsoft.com/office/2006/metadata/properties"/>
    <ds:schemaRef ds:uri="http://schemas.microsoft.com/office/infopath/2007/PartnerControls"/>
    <ds:schemaRef ds:uri="http://purl.org/dc/terms/"/>
    <ds:schemaRef ds:uri="1aae30ff-d7bc-47e3-882e-cd3423d00d62"/>
    <ds:schemaRef ds:uri="http://schemas.microsoft.com/office/2006/documentManagement/types"/>
    <ds:schemaRef ds:uri="f89dec18-d0c2-45d2-8a15-31051f2519f8"/>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11614</TotalTime>
  <Words>631</Words>
  <Application>Microsoft Office PowerPoint</Application>
  <PresentationFormat>Widescreen</PresentationFormat>
  <Paragraphs>85</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vt:lpstr>
      <vt:lpstr>Office Theme</vt:lpstr>
      <vt:lpstr>  Twin Oaks Elementary  Science Docent   Grade 4  Electricity</vt:lpstr>
      <vt:lpstr>Science Lab Rules</vt:lpstr>
      <vt:lpstr> What Is Electricity? </vt:lpstr>
      <vt:lpstr>Electrons</vt:lpstr>
      <vt:lpstr>Electric Current</vt:lpstr>
      <vt:lpstr>Conductors and Insulators</vt:lpstr>
      <vt:lpstr>Circuit</vt:lpstr>
      <vt:lpstr>3 Centers</vt:lpstr>
      <vt:lpstr>Vocabulary</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EWIG CS Webinar - Finance &amp; Grants (CA Dept of Education)</dc:title>
  <dc:subject>EWIG CS applicant technical assistance webinar presented on November 11, 2019.</dc:subject>
  <dc:creator>Angie Ford</dc:creator>
  <cp:lastModifiedBy>Amy Welch</cp:lastModifiedBy>
  <cp:revision>195</cp:revision>
  <cp:lastPrinted>2020-01-22T19:52:55Z</cp:lastPrinted>
  <dcterms:created xsi:type="dcterms:W3CDTF">2017-11-09T22:09:16Z</dcterms:created>
  <dcterms:modified xsi:type="dcterms:W3CDTF">2024-03-07T19:44:57Z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