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f5OrRe2P82UNGZIlyzIBVkP1k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118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27363"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56050" y="0"/>
            <a:ext cx="3027363"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708025" y="1160463"/>
            <a:ext cx="5568950" cy="31337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8500" y="4468813"/>
            <a:ext cx="5588000" cy="36544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18563"/>
            <a:ext cx="3027363" cy="46513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56050" y="8818563"/>
            <a:ext cx="3027363" cy="4651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708025" y="1160463"/>
            <a:ext cx="5568950" cy="31337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0" name="Google Shape;90;p1:notes"/>
          <p:cNvSpPr txBox="1">
            <a:spLocks noGrp="1"/>
          </p:cNvSpPr>
          <p:nvPr>
            <p:ph type="body" idx="1"/>
          </p:nvPr>
        </p:nvSpPr>
        <p:spPr>
          <a:xfrm>
            <a:off x="698500" y="4468813"/>
            <a:ext cx="5588000" cy="36544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91" name="Google Shape;91;p1:notes"/>
          <p:cNvSpPr txBox="1">
            <a:spLocks noGrp="1"/>
          </p:cNvSpPr>
          <p:nvPr>
            <p:ph type="sldNum" idx="12"/>
          </p:nvPr>
        </p:nvSpPr>
        <p:spPr>
          <a:xfrm>
            <a:off x="3956050" y="8818563"/>
            <a:ext cx="3027363" cy="4651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47ce1f530b_1_21: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55" name="Google Shape;155;g247ce1f530b_1_21: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98500" y="4468813"/>
            <a:ext cx="5588000" cy="36544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96" name="Google Shape;96;p2:notes"/>
          <p:cNvSpPr>
            <a:spLocks noGrp="1" noRot="1" noChangeAspect="1"/>
          </p:cNvSpPr>
          <p:nvPr>
            <p:ph type="sldImg" idx="2"/>
          </p:nvPr>
        </p:nvSpPr>
        <p:spPr>
          <a:xfrm>
            <a:off x="708025" y="1160463"/>
            <a:ext cx="5568950" cy="31337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482db03e21_0_0: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2" name="Google Shape;102;g2482db03e21_0_0: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47ce1f530b_1_50: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08" name="Google Shape;108;g247ce1f530b_1_50: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482db03e21_0_6: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6" name="Google Shape;116;g2482db03e21_0_6: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8: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Where on Earth do earthquakes happen - Answer Earthquakes can occur anywhere</a:t>
            </a:r>
            <a:endParaRPr/>
          </a:p>
          <a:p>
            <a:pPr marL="0" lvl="0" indent="0" algn="l" rtl="0">
              <a:lnSpc>
                <a:spcPct val="100000"/>
              </a:lnSpc>
              <a:spcBef>
                <a:spcPts val="0"/>
              </a:spcBef>
              <a:spcAft>
                <a:spcPts val="0"/>
              </a:spcAft>
              <a:buSzPts val="1400"/>
              <a:buNone/>
            </a:pPr>
            <a:r>
              <a:rPr lang="en-US"/>
              <a:t>Where do most earthquakes occur - Around the boundaries of tectonic plates</a:t>
            </a:r>
            <a:endParaRPr/>
          </a:p>
          <a:p>
            <a:pPr marL="0" lvl="0" indent="0" algn="l" rtl="0">
              <a:lnSpc>
                <a:spcPct val="100000"/>
              </a:lnSpc>
              <a:spcBef>
                <a:spcPts val="0"/>
              </a:spcBef>
              <a:spcAft>
                <a:spcPts val="0"/>
              </a:spcAft>
              <a:buSzPts val="1400"/>
              <a:buNone/>
            </a:pPr>
            <a:r>
              <a:rPr lang="en-US"/>
              <a:t>What are engineers doing? - Answer - creating instruments for improved prediction and warning. Designing safer structures that can better resist earthquakes</a:t>
            </a:r>
            <a:endParaRPr/>
          </a:p>
        </p:txBody>
      </p:sp>
      <p:sp>
        <p:nvSpPr>
          <p:cNvPr id="124" name="Google Shape;124;p8:notes"/>
          <p:cNvSpPr txBox="1">
            <a:spLocks noGrp="1"/>
          </p:cNvSpPr>
          <p:nvPr>
            <p:ph type="sldNum" idx="12"/>
          </p:nvPr>
        </p:nvSpPr>
        <p:spPr>
          <a:xfrm>
            <a:off x="3956050" y="8818563"/>
            <a:ext cx="30273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482db03e21_0_13: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1" name="Google Shape;131;g2482db03e21_0_13: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482db03e21_0_21: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9" name="Google Shape;139;g2482db03e21_0_21: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482db03e21_0_29:notes"/>
          <p:cNvSpPr txBox="1">
            <a:spLocks noGrp="1"/>
          </p:cNvSpPr>
          <p:nvPr>
            <p:ph type="body" idx="1"/>
          </p:nvPr>
        </p:nvSpPr>
        <p:spPr>
          <a:xfrm>
            <a:off x="698500" y="4468813"/>
            <a:ext cx="5588100" cy="365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47" name="Google Shape;147;g2482db03e21_0_29:notes"/>
          <p:cNvSpPr>
            <a:spLocks noGrp="1" noRot="1" noChangeAspect="1"/>
          </p:cNvSpPr>
          <p:nvPr>
            <p:ph type="sldImg" idx="2"/>
          </p:nvPr>
        </p:nvSpPr>
        <p:spPr>
          <a:xfrm>
            <a:off x="708025" y="1160463"/>
            <a:ext cx="5568900" cy="3133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2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21" name="Google Shape;21;p2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33"/>
          <p:cNvSpPr txBox="1">
            <a:spLocks noGrp="1"/>
          </p:cNvSpPr>
          <p:nvPr>
            <p:ph type="title"/>
          </p:nvPr>
        </p:nvSpPr>
        <p:spPr>
          <a:xfrm>
            <a:off x="1354138" y="365125"/>
            <a:ext cx="948055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78" name="Google Shape;78;p33"/>
          <p:cNvSpPr txBox="1">
            <a:spLocks noGrp="1"/>
          </p:cNvSpPr>
          <p:nvPr>
            <p:ph type="body" idx="1"/>
          </p:nvPr>
        </p:nvSpPr>
        <p:spPr>
          <a:xfrm rot="5400000">
            <a:off x="3918744" y="-738981"/>
            <a:ext cx="4351338" cy="948055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84" name="Google Shape;84;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1354138" y="365125"/>
            <a:ext cx="948055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27" name="Google Shape;27;p25"/>
          <p:cNvSpPr txBox="1">
            <a:spLocks noGrp="1"/>
          </p:cNvSpPr>
          <p:nvPr>
            <p:ph type="body" idx="1"/>
          </p:nvPr>
        </p:nvSpPr>
        <p:spPr>
          <a:xfrm>
            <a:off x="1354138" y="1825625"/>
            <a:ext cx="948055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26"/>
          <p:cNvSpPr txBox="1">
            <a:spLocks noGrp="1"/>
          </p:cNvSpPr>
          <p:nvPr>
            <p:ph type="title"/>
          </p:nvPr>
        </p:nvSpPr>
        <p:spPr>
          <a:xfrm>
            <a:off x="1354138" y="365125"/>
            <a:ext cx="948055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33" name="Google Shape;33;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40" name="Google Shape;40;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1" name="Google Shape;4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46" name="Google Shape;46;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9"/>
          <p:cNvSpPr txBox="1">
            <a:spLocks noGrp="1"/>
          </p:cNvSpPr>
          <p:nvPr>
            <p:ph type="title"/>
          </p:nvPr>
        </p:nvSpPr>
        <p:spPr>
          <a:xfrm>
            <a:off x="1354138" y="365125"/>
            <a:ext cx="948055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55" name="Google Shape;5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32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64" name="Google Shape;64;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5" name="Google Shape;65;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3200"/>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a:endParaRPr/>
          </a:p>
        </p:txBody>
      </p:sp>
      <p:sp>
        <p:nvSpPr>
          <p:cNvPr id="71" name="Google Shape;71;p32"/>
          <p:cNvSpPr>
            <a:spLocks noGrp="1"/>
          </p:cNvSpPr>
          <p:nvPr>
            <p:ph type="pic" idx="2"/>
          </p:nvPr>
        </p:nvSpPr>
        <p:spPr>
          <a:xfrm>
            <a:off x="5183188" y="987425"/>
            <a:ext cx="6172200" cy="4873625"/>
          </a:xfrm>
          <a:prstGeom prst="rect">
            <a:avLst/>
          </a:prstGeom>
          <a:noFill/>
          <a:ln>
            <a:noFill/>
          </a:ln>
        </p:spPr>
      </p:sp>
      <p:sp>
        <p:nvSpPr>
          <p:cNvPr id="72" name="Google Shape;72;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3" name="Google Shape;73;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Shape 9"/>
        <p:cNvGrpSpPr/>
        <p:nvPr/>
      </p:nvGrpSpPr>
      <p:grpSpPr>
        <a:xfrm>
          <a:off x="0" y="0"/>
          <a:ext cx="0" cy="0"/>
          <a:chOff x="0" y="0"/>
          <a:chExt cx="0" cy="0"/>
        </a:xfrm>
      </p:grpSpPr>
      <p:sp>
        <p:nvSpPr>
          <p:cNvPr id="10" name="Google Shape;10;p23"/>
          <p:cNvSpPr/>
          <p:nvPr/>
        </p:nvSpPr>
        <p:spPr>
          <a:xfrm>
            <a:off x="10026650" y="1027113"/>
            <a:ext cx="2025650" cy="1776412"/>
          </a:xfrm>
          <a:prstGeom prst="roundRect">
            <a:avLst>
              <a:gd name="adj" fmla="val 9496"/>
            </a:avLst>
          </a:prstGeom>
          <a:solidFill>
            <a:schemeClr val="dk2">
              <a:alpha val="61176"/>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 name="Google Shape;11;p23"/>
          <p:cNvSpPr/>
          <p:nvPr/>
        </p:nvSpPr>
        <p:spPr>
          <a:xfrm>
            <a:off x="657225" y="220663"/>
            <a:ext cx="10944225" cy="6318250"/>
          </a:xfrm>
          <a:prstGeom prst="roundRect">
            <a:avLst>
              <a:gd name="adj" fmla="val 4944"/>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 name="Google Shape;12;p23"/>
          <p:cNvSpPr txBox="1">
            <a:spLocks noGrp="1"/>
          </p:cNvSpPr>
          <p:nvPr>
            <p:ph type="title"/>
          </p:nvPr>
        </p:nvSpPr>
        <p:spPr>
          <a:xfrm>
            <a:off x="1354138" y="365125"/>
            <a:ext cx="9480550" cy="1325563"/>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400"/>
              <a:buFont typeface="Arial"/>
              <a:buNone/>
              <a:defRPr sz="4400" b="0" i="0" u="none" strike="noStrike" cap="none">
                <a:solidFill>
                  <a:srgbClr val="993300"/>
                </a:solidFill>
                <a:latin typeface="Arial"/>
                <a:ea typeface="Arial"/>
                <a:cs typeface="Arial"/>
                <a:sym typeface="Arial"/>
              </a:defRPr>
            </a:lvl9pPr>
          </a:lstStyle>
          <a:p>
            <a:endParaRPr/>
          </a:p>
        </p:txBody>
      </p:sp>
      <p:sp>
        <p:nvSpPr>
          <p:cNvPr id="13" name="Google Shape;13;p23"/>
          <p:cNvSpPr txBox="1">
            <a:spLocks noGrp="1"/>
          </p:cNvSpPr>
          <p:nvPr>
            <p:ph type="body" idx="1"/>
          </p:nvPr>
        </p:nvSpPr>
        <p:spPr>
          <a:xfrm>
            <a:off x="1354138" y="1825625"/>
            <a:ext cx="948055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Century Gothic"/>
              <a:buChar char="-"/>
              <a:defRPr sz="24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 name="Google Shape;1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7" name="Google Shape;17;p23"/>
          <p:cNvSpPr/>
          <p:nvPr/>
        </p:nvSpPr>
        <p:spPr>
          <a:xfrm>
            <a:off x="11353800" y="576263"/>
            <a:ext cx="2025650" cy="723900"/>
          </a:xfrm>
          <a:prstGeom prst="roundRect">
            <a:avLst>
              <a:gd name="adj" fmla="val 10267"/>
            </a:avLst>
          </a:prstGeom>
          <a:solidFill>
            <a:schemeClr val="accent6">
              <a:alpha val="49019"/>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23"/>
          <p:cNvSpPr/>
          <p:nvPr/>
        </p:nvSpPr>
        <p:spPr>
          <a:xfrm>
            <a:off x="10496550" y="-485775"/>
            <a:ext cx="1268413" cy="1192213"/>
          </a:xfrm>
          <a:prstGeom prst="roundRect">
            <a:avLst>
              <a:gd name="adj" fmla="val 7929"/>
            </a:avLst>
          </a:prstGeom>
          <a:solidFill>
            <a:srgbClr val="C1DF87">
              <a:alpha val="65098"/>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48WYRzgm_z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ZDd3pGIyS7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QLSC-iGOOy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898525" y="874644"/>
            <a:ext cx="10394950" cy="4504497"/>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1400"/>
              <a:buNone/>
            </a:pPr>
            <a:br>
              <a:rPr lang="en-US" sz="5000" b="1"/>
            </a:br>
            <a:br>
              <a:rPr lang="en-US" sz="5000" b="1"/>
            </a:br>
            <a:r>
              <a:rPr lang="en-US" sz="5000" b="1"/>
              <a:t>Twin Oaks Elementary </a:t>
            </a:r>
            <a:br>
              <a:rPr lang="en-US" sz="5000" b="1"/>
            </a:br>
            <a:r>
              <a:rPr lang="en-US" sz="5000" b="1"/>
              <a:t>Science Docent </a:t>
            </a:r>
            <a:br>
              <a:rPr lang="en-US" sz="5000" b="1"/>
            </a:br>
            <a:br>
              <a:rPr lang="en-US" sz="5000" b="1"/>
            </a:br>
            <a:r>
              <a:rPr lang="en-US" sz="5000" b="1"/>
              <a:t>Grade 5</a:t>
            </a:r>
            <a:br>
              <a:rPr lang="en-US" sz="5000" b="1"/>
            </a:br>
            <a:br>
              <a:rPr lang="en-US" sz="5000" b="1"/>
            </a:br>
            <a:r>
              <a:rPr lang="en-US" sz="5000" b="1"/>
              <a:t>States of Matter</a:t>
            </a:r>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247ce1f530b_1_21"/>
          <p:cNvSpPr txBox="1">
            <a:spLocks noGrp="1"/>
          </p:cNvSpPr>
          <p:nvPr>
            <p:ph type="title"/>
          </p:nvPr>
        </p:nvSpPr>
        <p:spPr>
          <a:xfrm>
            <a:off x="1355725" y="504273"/>
            <a:ext cx="9480600" cy="8475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b="1"/>
              <a:t>Vocabulary</a:t>
            </a:r>
            <a:endParaRPr/>
          </a:p>
        </p:txBody>
      </p:sp>
      <p:sp>
        <p:nvSpPr>
          <p:cNvPr id="158" name="Google Shape;158;g247ce1f530b_1_21"/>
          <p:cNvSpPr txBox="1">
            <a:spLocks noGrp="1"/>
          </p:cNvSpPr>
          <p:nvPr>
            <p:ph type="body" idx="1"/>
          </p:nvPr>
        </p:nvSpPr>
        <p:spPr>
          <a:xfrm>
            <a:off x="1248300" y="1232250"/>
            <a:ext cx="9708000" cy="49446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SzPts val="2000"/>
              <a:buChar char="•"/>
            </a:pPr>
            <a:r>
              <a:rPr lang="en-US" sz="2000" b="1"/>
              <a:t>Atom - The smallest particle of an element that has the properties of that element.</a:t>
            </a:r>
            <a:endParaRPr sz="2000" b="1"/>
          </a:p>
          <a:p>
            <a:pPr marL="228600" marR="0" lvl="0" indent="-228600" algn="l" rtl="0">
              <a:lnSpc>
                <a:spcPct val="90000"/>
              </a:lnSpc>
              <a:spcBef>
                <a:spcPts val="0"/>
              </a:spcBef>
              <a:spcAft>
                <a:spcPts val="0"/>
              </a:spcAft>
              <a:buSzPts val="2000"/>
              <a:buChar char="•"/>
            </a:pPr>
            <a:r>
              <a:rPr lang="en-US" sz="2000" b="1"/>
              <a:t>Element - A pure substance that cannot be broken down into any simpler substances.</a:t>
            </a:r>
            <a:endParaRPr sz="2000" b="1"/>
          </a:p>
          <a:p>
            <a:pPr marL="228600" marR="0" lvl="0" indent="-228600" algn="l" rtl="0">
              <a:lnSpc>
                <a:spcPct val="90000"/>
              </a:lnSpc>
              <a:spcBef>
                <a:spcPts val="0"/>
              </a:spcBef>
              <a:spcAft>
                <a:spcPts val="0"/>
              </a:spcAft>
              <a:buSzPts val="2000"/>
              <a:buChar char="•"/>
            </a:pPr>
            <a:r>
              <a:rPr lang="en-US" sz="2000" b="1"/>
              <a:t>Molecule - A particle that contains two or more atoms joined together. (Example: Oxygen)</a:t>
            </a:r>
            <a:endParaRPr sz="2000" b="1"/>
          </a:p>
          <a:p>
            <a:pPr marL="228600" marR="0" lvl="0" indent="-228600" algn="l" rtl="0">
              <a:lnSpc>
                <a:spcPct val="90000"/>
              </a:lnSpc>
              <a:spcBef>
                <a:spcPts val="0"/>
              </a:spcBef>
              <a:spcAft>
                <a:spcPts val="0"/>
              </a:spcAft>
              <a:buSzPts val="2000"/>
              <a:buChar char="•"/>
            </a:pPr>
            <a:r>
              <a:rPr lang="en-US" sz="2000" b="1"/>
              <a:t>Mixture - A physical combination of two or more substances that does not form a new substance. (Example: muddy water, trail mix)</a:t>
            </a:r>
            <a:endParaRPr sz="2000" b="1"/>
          </a:p>
          <a:p>
            <a:pPr marL="228600" marR="0" lvl="0" indent="-228600" algn="l" rtl="0">
              <a:lnSpc>
                <a:spcPct val="90000"/>
              </a:lnSpc>
              <a:spcBef>
                <a:spcPts val="0"/>
              </a:spcBef>
              <a:spcAft>
                <a:spcPts val="0"/>
              </a:spcAft>
              <a:buSzPts val="2000"/>
              <a:buChar char="•"/>
            </a:pPr>
            <a:r>
              <a:rPr lang="en-US" sz="2000" b="1"/>
              <a:t>Suspension - A mixture whose visible particles settle and separate over time.</a:t>
            </a:r>
            <a:endParaRPr sz="2000" b="1"/>
          </a:p>
          <a:p>
            <a:pPr marL="228600" marR="0" lvl="0" indent="-228600" algn="l" rtl="0">
              <a:lnSpc>
                <a:spcPct val="90000"/>
              </a:lnSpc>
              <a:spcBef>
                <a:spcPts val="0"/>
              </a:spcBef>
              <a:spcAft>
                <a:spcPts val="0"/>
              </a:spcAft>
              <a:buSzPts val="2000"/>
              <a:buChar char="•"/>
            </a:pPr>
            <a:r>
              <a:rPr lang="en-US" sz="2000" b="1"/>
              <a:t>Solution - A mixture that is blended so completely that it looks the same everywhere. (Example: sugar dissolved into water)</a:t>
            </a:r>
            <a:endParaRPr sz="2000" b="1"/>
          </a:p>
          <a:p>
            <a:pPr marL="228600" marR="0" lvl="0" indent="-228600" algn="l" rtl="0">
              <a:lnSpc>
                <a:spcPct val="90000"/>
              </a:lnSpc>
              <a:spcBef>
                <a:spcPts val="0"/>
              </a:spcBef>
              <a:spcAft>
                <a:spcPts val="0"/>
              </a:spcAft>
              <a:buSzPts val="2000"/>
              <a:buChar char="•"/>
            </a:pPr>
            <a:r>
              <a:rPr lang="en-US" sz="2000" b="1"/>
              <a:t>Solvent - The substance in a solution into which other substances dissolve. (In salt water, salt is the solute)</a:t>
            </a:r>
            <a:endParaRPr sz="2000" b="1"/>
          </a:p>
          <a:p>
            <a:pPr marL="228600" marR="0" lvl="0" indent="-228600" algn="l" rtl="0">
              <a:lnSpc>
                <a:spcPct val="90000"/>
              </a:lnSpc>
              <a:spcBef>
                <a:spcPts val="0"/>
              </a:spcBef>
              <a:spcAft>
                <a:spcPts val="0"/>
              </a:spcAft>
              <a:buSzPts val="2000"/>
              <a:buChar char="•"/>
            </a:pPr>
            <a:r>
              <a:rPr lang="en-US" sz="2000" b="1"/>
              <a:t>Solute - The substance is a solution that dissolves. (In salt water, salt is the solute.)</a:t>
            </a:r>
            <a:endParaRPr sz="2000" b="1"/>
          </a:p>
          <a:p>
            <a:pPr marL="228600" marR="0" lvl="0" indent="-228600" algn="l" rtl="0">
              <a:lnSpc>
                <a:spcPct val="90000"/>
              </a:lnSpc>
              <a:spcBef>
                <a:spcPts val="0"/>
              </a:spcBef>
              <a:spcAft>
                <a:spcPts val="0"/>
              </a:spcAft>
              <a:buSzPts val="2000"/>
              <a:buChar char="•"/>
            </a:pPr>
            <a:r>
              <a:rPr lang="en-US" sz="2000" b="1"/>
              <a:t>Solubility - The greatest amount of a solute that can be dissolved by a solvent.</a:t>
            </a:r>
            <a:endParaRPr sz="2000" b="1"/>
          </a:p>
        </p:txBody>
      </p:sp>
      <p:sp>
        <p:nvSpPr>
          <p:cNvPr id="159" name="Google Shape;159;g247ce1f530b_1_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10</a:t>
            </a:fld>
            <a:endParaRPr/>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ctrTitle"/>
          </p:nvPr>
        </p:nvSpPr>
        <p:spPr>
          <a:xfrm>
            <a:off x="1524000" y="344975"/>
            <a:ext cx="9144000" cy="8970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1400"/>
              <a:buNone/>
            </a:pPr>
            <a:r>
              <a:rPr lang="en-US"/>
              <a:t>Science Lab Rules</a:t>
            </a:r>
            <a:endParaRPr/>
          </a:p>
        </p:txBody>
      </p:sp>
      <p:sp>
        <p:nvSpPr>
          <p:cNvPr id="99" name="Google Shape;99;p2"/>
          <p:cNvSpPr txBox="1">
            <a:spLocks noGrp="1"/>
          </p:cNvSpPr>
          <p:nvPr>
            <p:ph type="subTitle" idx="1"/>
          </p:nvPr>
        </p:nvSpPr>
        <p:spPr>
          <a:xfrm>
            <a:off x="1366075" y="1462675"/>
            <a:ext cx="9783300" cy="4806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Arial"/>
              <a:buChar char="•"/>
            </a:pPr>
            <a:r>
              <a:rPr lang="en-US" sz="2800"/>
              <a:t>Please do not touch materials until instructed to do so</a:t>
            </a:r>
            <a:endParaRPr/>
          </a:p>
          <a:p>
            <a:pPr marL="342900" lvl="0" indent="-342900" algn="l" rtl="0">
              <a:lnSpc>
                <a:spcPct val="90000"/>
              </a:lnSpc>
              <a:spcBef>
                <a:spcPts val="1000"/>
              </a:spcBef>
              <a:spcAft>
                <a:spcPts val="0"/>
              </a:spcAft>
              <a:buClr>
                <a:schemeClr val="dk1"/>
              </a:buClr>
              <a:buSzPts val="2800"/>
              <a:buFont typeface="Arial"/>
              <a:buChar char="•"/>
            </a:pPr>
            <a:r>
              <a:rPr lang="en-US" sz="2800"/>
              <a:t>Never put any instruments or materials (liquid or solid) in your mouth, eyes, or ears. Or in the mouth, eyes, or ears of any student.</a:t>
            </a:r>
            <a:endParaRPr sz="2800"/>
          </a:p>
          <a:p>
            <a:pPr marL="342900" lvl="0" indent="-342900" algn="l" rtl="0">
              <a:lnSpc>
                <a:spcPct val="90000"/>
              </a:lnSpc>
              <a:spcBef>
                <a:spcPts val="1000"/>
              </a:spcBef>
              <a:spcAft>
                <a:spcPts val="0"/>
              </a:spcAft>
              <a:buClr>
                <a:schemeClr val="dk1"/>
              </a:buClr>
              <a:buSzPts val="2800"/>
              <a:buFont typeface="Arial"/>
              <a:buChar char="•"/>
            </a:pPr>
            <a:r>
              <a:rPr lang="en-US" sz="2800"/>
              <a:t>Take turns.</a:t>
            </a:r>
            <a:endParaRPr/>
          </a:p>
          <a:p>
            <a:pPr marL="342900" lvl="0" indent="-342900" algn="l" rtl="0">
              <a:lnSpc>
                <a:spcPct val="90000"/>
              </a:lnSpc>
              <a:spcBef>
                <a:spcPts val="1000"/>
              </a:spcBef>
              <a:spcAft>
                <a:spcPts val="0"/>
              </a:spcAft>
              <a:buClr>
                <a:schemeClr val="dk1"/>
              </a:buClr>
              <a:buSzPts val="2800"/>
              <a:buFont typeface="Arial"/>
              <a:buChar char="•"/>
            </a:pPr>
            <a:r>
              <a:rPr lang="en-US" sz="2800"/>
              <a:t>Listen carefully to the docent’s directions before you begin.</a:t>
            </a:r>
            <a:endParaRPr/>
          </a:p>
          <a:p>
            <a:pPr marL="342900" lvl="0" indent="-342900" algn="l" rtl="0">
              <a:lnSpc>
                <a:spcPct val="90000"/>
              </a:lnSpc>
              <a:spcBef>
                <a:spcPts val="1000"/>
              </a:spcBef>
              <a:spcAft>
                <a:spcPts val="0"/>
              </a:spcAft>
              <a:buClr>
                <a:schemeClr val="dk1"/>
              </a:buClr>
              <a:buSzPts val="2800"/>
              <a:buFont typeface="Arial"/>
              <a:buChar char="•"/>
            </a:pPr>
            <a:r>
              <a:rPr lang="en-US" sz="2800"/>
              <a:t>Handle all materials carefully</a:t>
            </a:r>
            <a:endParaRPr/>
          </a:p>
          <a:p>
            <a:pPr marL="342900" lvl="0" indent="-342900" algn="l" rtl="0">
              <a:lnSpc>
                <a:spcPct val="90000"/>
              </a:lnSpc>
              <a:spcBef>
                <a:spcPts val="1000"/>
              </a:spcBef>
              <a:spcAft>
                <a:spcPts val="0"/>
              </a:spcAft>
              <a:buClr>
                <a:schemeClr val="dk1"/>
              </a:buClr>
              <a:buSzPts val="2800"/>
              <a:buFont typeface="Arial"/>
              <a:buChar char="•"/>
            </a:pPr>
            <a:r>
              <a:rPr lang="en-US" sz="2800"/>
              <a:t>Relax and have fun</a:t>
            </a:r>
            <a:endParaRPr/>
          </a:p>
          <a:p>
            <a:pPr marL="342900" lvl="0" indent="-190500" algn="l" rtl="0">
              <a:lnSpc>
                <a:spcPct val="90000"/>
              </a:lnSpc>
              <a:spcBef>
                <a:spcPts val="1000"/>
              </a:spcBef>
              <a:spcAft>
                <a:spcPts val="0"/>
              </a:spcAft>
              <a:buClr>
                <a:schemeClr val="dk1"/>
              </a:buClr>
              <a:buSzPts val="2400"/>
              <a:buFont typeface="Arial"/>
              <a:buNone/>
            </a:pPr>
            <a:endParaRPr/>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482db03e21_0_0"/>
          <p:cNvSpPr txBox="1">
            <a:spLocks noGrp="1"/>
          </p:cNvSpPr>
          <p:nvPr>
            <p:ph type="ctrTitle"/>
          </p:nvPr>
        </p:nvSpPr>
        <p:spPr>
          <a:xfrm>
            <a:off x="1384125" y="290800"/>
            <a:ext cx="9144000" cy="8970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1400"/>
              <a:buNone/>
            </a:pPr>
            <a:r>
              <a:rPr lang="en-US"/>
              <a:t>Student Tips </a:t>
            </a:r>
            <a:endParaRPr/>
          </a:p>
        </p:txBody>
      </p:sp>
      <p:sp>
        <p:nvSpPr>
          <p:cNvPr id="105" name="Google Shape;105;g2482db03e21_0_0"/>
          <p:cNvSpPr txBox="1">
            <a:spLocks noGrp="1"/>
          </p:cNvSpPr>
          <p:nvPr>
            <p:ph type="subTitle" idx="1"/>
          </p:nvPr>
        </p:nvSpPr>
        <p:spPr>
          <a:xfrm>
            <a:off x="1293825" y="1187800"/>
            <a:ext cx="9783300" cy="4806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1000"/>
              </a:spcBef>
              <a:spcAft>
                <a:spcPts val="0"/>
              </a:spcAft>
              <a:buClr>
                <a:schemeClr val="dk1"/>
              </a:buClr>
              <a:buSzPts val="2800"/>
              <a:buFont typeface="Arial"/>
              <a:buChar char="•"/>
            </a:pPr>
            <a:r>
              <a:rPr lang="en-US" sz="2800"/>
              <a:t>Wear safety glasses at all times. </a:t>
            </a:r>
            <a:endParaRPr sz="2800"/>
          </a:p>
          <a:p>
            <a:pPr marL="342900" lvl="0" indent="-342900" algn="l" rtl="0">
              <a:lnSpc>
                <a:spcPct val="90000"/>
              </a:lnSpc>
              <a:spcBef>
                <a:spcPts val="1000"/>
              </a:spcBef>
              <a:spcAft>
                <a:spcPts val="0"/>
              </a:spcAft>
              <a:buSzPts val="2800"/>
              <a:buChar char="•"/>
            </a:pPr>
            <a:r>
              <a:rPr lang="en-US" sz="2800"/>
              <a:t>Read all the directions first </a:t>
            </a:r>
            <a:r>
              <a:rPr lang="en-US" sz="2800" b="1" u="sng"/>
              <a:t>BEFORE</a:t>
            </a:r>
            <a:r>
              <a:rPr lang="en-US" sz="2800"/>
              <a:t> starting</a:t>
            </a:r>
            <a:endParaRPr sz="2800"/>
          </a:p>
          <a:p>
            <a:pPr marL="342900" lvl="0" indent="-342900" algn="l" rtl="0">
              <a:lnSpc>
                <a:spcPct val="90000"/>
              </a:lnSpc>
              <a:spcBef>
                <a:spcPts val="1000"/>
              </a:spcBef>
              <a:spcAft>
                <a:spcPts val="0"/>
              </a:spcAft>
              <a:buSzPts val="2800"/>
              <a:buChar char="•"/>
            </a:pPr>
            <a:r>
              <a:rPr lang="en-US" sz="2800"/>
              <a:t>Measure all ingredients accurately</a:t>
            </a:r>
            <a:endParaRPr sz="2800"/>
          </a:p>
          <a:p>
            <a:pPr marL="342900" lvl="0" indent="-342900" algn="l" rtl="0">
              <a:lnSpc>
                <a:spcPct val="90000"/>
              </a:lnSpc>
              <a:spcBef>
                <a:spcPts val="1000"/>
              </a:spcBef>
              <a:spcAft>
                <a:spcPts val="0"/>
              </a:spcAft>
              <a:buSzPts val="2800"/>
              <a:buChar char="•"/>
            </a:pPr>
            <a:r>
              <a:rPr lang="en-US" sz="2800"/>
              <a:t>Clean the measuring spoons after each use.</a:t>
            </a:r>
            <a:endParaRPr sz="2800"/>
          </a:p>
          <a:p>
            <a:pPr marL="342900" lvl="0" indent="-342900" algn="l" rtl="0">
              <a:lnSpc>
                <a:spcPct val="90000"/>
              </a:lnSpc>
              <a:spcBef>
                <a:spcPts val="1000"/>
              </a:spcBef>
              <a:spcAft>
                <a:spcPts val="0"/>
              </a:spcAft>
              <a:buSzPts val="2800"/>
              <a:buChar char="•"/>
            </a:pPr>
            <a:r>
              <a:rPr lang="en-US" sz="2800"/>
              <a:t>Do not dip wet spoons into the dry ingredients.</a:t>
            </a:r>
            <a:endParaRPr sz="2800"/>
          </a:p>
          <a:p>
            <a:pPr marL="342900" lvl="0" indent="-342900" algn="l" rtl="0">
              <a:lnSpc>
                <a:spcPct val="90000"/>
              </a:lnSpc>
              <a:spcBef>
                <a:spcPts val="1000"/>
              </a:spcBef>
              <a:spcAft>
                <a:spcPts val="0"/>
              </a:spcAft>
              <a:buSzPts val="2800"/>
              <a:buChar char="•"/>
            </a:pPr>
            <a:r>
              <a:rPr lang="en-US" sz="2800"/>
              <a:t>Stir slowly and completely.</a:t>
            </a:r>
            <a:endParaRPr sz="2800"/>
          </a:p>
          <a:p>
            <a:pPr marL="342900" lvl="0" indent="-342900" algn="l" rtl="0">
              <a:lnSpc>
                <a:spcPct val="90000"/>
              </a:lnSpc>
              <a:spcBef>
                <a:spcPts val="1000"/>
              </a:spcBef>
              <a:spcAft>
                <a:spcPts val="0"/>
              </a:spcAft>
              <a:buSzPts val="2800"/>
              <a:buChar char="•"/>
            </a:pPr>
            <a:r>
              <a:rPr lang="en-US" sz="2800"/>
              <a:t>TBSP = Tablespoon</a:t>
            </a:r>
            <a:endParaRPr sz="2800"/>
          </a:p>
          <a:p>
            <a:pPr marL="342900" lvl="0" indent="-342900" algn="l" rtl="0">
              <a:lnSpc>
                <a:spcPct val="90000"/>
              </a:lnSpc>
              <a:spcBef>
                <a:spcPts val="1000"/>
              </a:spcBef>
              <a:spcAft>
                <a:spcPts val="0"/>
              </a:spcAft>
              <a:buSzPts val="2800"/>
              <a:buChar char="•"/>
            </a:pPr>
            <a:r>
              <a:rPr lang="en-US" sz="2800"/>
              <a:t>TSP = teaspoon</a:t>
            </a:r>
            <a:endParaRPr sz="2800"/>
          </a:p>
          <a:p>
            <a:pPr marL="342900" lvl="0" indent="-342900" algn="l" rtl="0">
              <a:lnSpc>
                <a:spcPct val="90000"/>
              </a:lnSpc>
              <a:spcBef>
                <a:spcPts val="1000"/>
              </a:spcBef>
              <a:spcAft>
                <a:spcPts val="0"/>
              </a:spcAft>
              <a:buSzPts val="2800"/>
              <a:buChar char="•"/>
            </a:pPr>
            <a:r>
              <a:rPr lang="en-US" sz="2800"/>
              <a:t>½ TSP + ½ TSP = 1 teaspoon</a:t>
            </a:r>
            <a:endParaRPr sz="2800"/>
          </a:p>
          <a:p>
            <a:pPr marL="342900" lvl="0" indent="-342900" algn="l" rtl="0">
              <a:lnSpc>
                <a:spcPct val="90000"/>
              </a:lnSpc>
              <a:spcBef>
                <a:spcPts val="1000"/>
              </a:spcBef>
              <a:spcAft>
                <a:spcPts val="0"/>
              </a:spcAft>
              <a:buSzPts val="2800"/>
              <a:buChar char="•"/>
            </a:pPr>
            <a:r>
              <a:rPr lang="en-US" sz="2800"/>
              <a:t>Borax and cornstarch are both white, select the correct one</a:t>
            </a:r>
            <a:endParaRPr sz="2800"/>
          </a:p>
          <a:p>
            <a:pPr marL="342900" lvl="0" indent="-190500" algn="l" rtl="0">
              <a:lnSpc>
                <a:spcPct val="90000"/>
              </a:lnSpc>
              <a:spcBef>
                <a:spcPts val="1000"/>
              </a:spcBef>
              <a:spcAft>
                <a:spcPts val="0"/>
              </a:spcAft>
              <a:buClr>
                <a:schemeClr val="dk1"/>
              </a:buClr>
              <a:buSzPts val="2400"/>
              <a:buFont typeface="Arial"/>
              <a:buNone/>
            </a:pPr>
            <a:endParaRPr/>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47ce1f530b_1_50"/>
          <p:cNvSpPr txBox="1">
            <a:spLocks noGrp="1"/>
          </p:cNvSpPr>
          <p:nvPr>
            <p:ph type="title"/>
          </p:nvPr>
        </p:nvSpPr>
        <p:spPr>
          <a:xfrm>
            <a:off x="1245763" y="365125"/>
            <a:ext cx="9480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sz="6000"/>
              <a:t>States of Matter</a:t>
            </a:r>
            <a:endParaRPr sz="6000"/>
          </a:p>
        </p:txBody>
      </p:sp>
      <p:sp>
        <p:nvSpPr>
          <p:cNvPr id="111" name="Google Shape;111;g247ce1f530b_1_50"/>
          <p:cNvSpPr txBox="1">
            <a:spLocks noGrp="1"/>
          </p:cNvSpPr>
          <p:nvPr>
            <p:ph type="body" idx="1"/>
          </p:nvPr>
        </p:nvSpPr>
        <p:spPr>
          <a:xfrm>
            <a:off x="1354138" y="1576250"/>
            <a:ext cx="9480600" cy="4351200"/>
          </a:xfrm>
          <a:prstGeom prst="rect">
            <a:avLst/>
          </a:prstGeom>
          <a:noFill/>
          <a:ln w="9525" cap="flat" cmpd="sng">
            <a:solidFill>
              <a:srgbClr val="00FF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SzPts val="1800"/>
              <a:buNone/>
            </a:pPr>
            <a:endParaRPr/>
          </a:p>
          <a:p>
            <a:pPr marL="457200" marR="0" lvl="0" indent="-342900" algn="l" rtl="0">
              <a:lnSpc>
                <a:spcPct val="90000"/>
              </a:lnSpc>
              <a:spcBef>
                <a:spcPts val="0"/>
              </a:spcBef>
              <a:spcAft>
                <a:spcPts val="0"/>
              </a:spcAft>
              <a:buSzPts val="1800"/>
              <a:buChar char="•"/>
            </a:pPr>
            <a:r>
              <a:rPr lang="en-US"/>
              <a:t>Physical States</a:t>
            </a:r>
            <a:endParaRPr/>
          </a:p>
          <a:p>
            <a:pPr marL="914400" marR="0" lvl="1" indent="-342900" algn="l" rtl="0">
              <a:lnSpc>
                <a:spcPct val="90000"/>
              </a:lnSpc>
              <a:spcBef>
                <a:spcPts val="0"/>
              </a:spcBef>
              <a:spcAft>
                <a:spcPts val="0"/>
              </a:spcAft>
              <a:buSzPts val="1800"/>
              <a:buChar char="-"/>
            </a:pPr>
            <a:r>
              <a:rPr lang="en-US"/>
              <a:t>Solid</a:t>
            </a:r>
            <a:endParaRPr/>
          </a:p>
          <a:p>
            <a:pPr marL="914400" marR="0" lvl="1" indent="-342900" algn="l" rtl="0">
              <a:lnSpc>
                <a:spcPct val="90000"/>
              </a:lnSpc>
              <a:spcBef>
                <a:spcPts val="0"/>
              </a:spcBef>
              <a:spcAft>
                <a:spcPts val="0"/>
              </a:spcAft>
              <a:buSzPts val="1800"/>
              <a:buChar char="-"/>
            </a:pPr>
            <a:r>
              <a:rPr lang="en-US"/>
              <a:t>Liquid</a:t>
            </a:r>
            <a:endParaRPr/>
          </a:p>
          <a:p>
            <a:pPr marL="914400" marR="0" lvl="1" indent="-342900" algn="l" rtl="0">
              <a:lnSpc>
                <a:spcPct val="90000"/>
              </a:lnSpc>
              <a:spcBef>
                <a:spcPts val="0"/>
              </a:spcBef>
              <a:spcAft>
                <a:spcPts val="0"/>
              </a:spcAft>
              <a:buSzPts val="1800"/>
              <a:buChar char="-"/>
            </a:pPr>
            <a:r>
              <a:rPr lang="en-US"/>
              <a:t>Gas</a:t>
            </a:r>
            <a:endParaRPr/>
          </a:p>
          <a:p>
            <a:pPr marL="457200" marR="0" lvl="0" indent="-342900" algn="l" rtl="0">
              <a:lnSpc>
                <a:spcPct val="90000"/>
              </a:lnSpc>
              <a:spcBef>
                <a:spcPts val="0"/>
              </a:spcBef>
              <a:spcAft>
                <a:spcPts val="0"/>
              </a:spcAft>
              <a:buSzPts val="1800"/>
              <a:buChar char="•"/>
            </a:pPr>
            <a:r>
              <a:rPr lang="en-US"/>
              <a:t>Molecules can move from one state to another</a:t>
            </a:r>
            <a:endParaRPr/>
          </a:p>
        </p:txBody>
      </p:sp>
      <p:sp>
        <p:nvSpPr>
          <p:cNvPr id="112" name="Google Shape;112;g247ce1f530b_1_5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pic>
        <p:nvPicPr>
          <p:cNvPr id="113" name="Google Shape;113;g247ce1f530b_1_50"/>
          <p:cNvPicPr preferRelativeResize="0"/>
          <p:nvPr/>
        </p:nvPicPr>
        <p:blipFill>
          <a:blip r:embed="rId3">
            <a:alphaModFix/>
          </a:blip>
          <a:stretch>
            <a:fillRect/>
          </a:stretch>
        </p:blipFill>
        <p:spPr>
          <a:xfrm>
            <a:off x="3065925" y="3913975"/>
            <a:ext cx="4793150" cy="2442375"/>
          </a:xfrm>
          <a:prstGeom prst="rect">
            <a:avLst/>
          </a:prstGeom>
          <a:noFill/>
          <a:ln>
            <a:noFill/>
          </a:ln>
        </p:spPr>
      </p:pic>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2482db03e21_0_6"/>
          <p:cNvSpPr txBox="1">
            <a:spLocks noGrp="1"/>
          </p:cNvSpPr>
          <p:nvPr>
            <p:ph type="title"/>
          </p:nvPr>
        </p:nvSpPr>
        <p:spPr>
          <a:xfrm>
            <a:off x="1245763" y="365125"/>
            <a:ext cx="9480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sz="6000"/>
              <a:t>Changes of Matter</a:t>
            </a:r>
            <a:endParaRPr sz="6000"/>
          </a:p>
        </p:txBody>
      </p:sp>
      <p:sp>
        <p:nvSpPr>
          <p:cNvPr id="119" name="Google Shape;119;g2482db03e21_0_6"/>
          <p:cNvSpPr txBox="1">
            <a:spLocks noGrp="1"/>
          </p:cNvSpPr>
          <p:nvPr>
            <p:ph type="body" idx="1"/>
          </p:nvPr>
        </p:nvSpPr>
        <p:spPr>
          <a:xfrm>
            <a:off x="1354138" y="1576250"/>
            <a:ext cx="9480600" cy="4351200"/>
          </a:xfrm>
          <a:prstGeom prst="rect">
            <a:avLst/>
          </a:prstGeom>
          <a:noFill/>
          <a:ln w="9525" cap="flat" cmpd="sng">
            <a:solidFill>
              <a:srgbClr val="00FF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SzPts val="1800"/>
              <a:buNone/>
            </a:pPr>
            <a:r>
              <a:rPr lang="en-US"/>
              <a:t>Physical Matter Change</a:t>
            </a:r>
            <a:endParaRPr/>
          </a:p>
          <a:p>
            <a:pPr marL="457200" marR="0" lvl="0" indent="-342900" algn="l" rtl="0">
              <a:lnSpc>
                <a:spcPct val="90000"/>
              </a:lnSpc>
              <a:spcBef>
                <a:spcPts val="0"/>
              </a:spcBef>
              <a:spcAft>
                <a:spcPts val="0"/>
              </a:spcAft>
              <a:buSzPts val="1800"/>
              <a:buChar char="•"/>
            </a:pPr>
            <a:r>
              <a:rPr lang="en-US"/>
              <a:t>When matter goes from a solid to a liquid</a:t>
            </a:r>
            <a:endParaRPr/>
          </a:p>
          <a:p>
            <a:pPr marL="457200" marR="0" lvl="0" indent="-342900" algn="l" rtl="0">
              <a:lnSpc>
                <a:spcPct val="90000"/>
              </a:lnSpc>
              <a:spcBef>
                <a:spcPts val="0"/>
              </a:spcBef>
              <a:spcAft>
                <a:spcPts val="0"/>
              </a:spcAft>
              <a:buSzPts val="1800"/>
              <a:buChar char="•"/>
            </a:pPr>
            <a:r>
              <a:rPr lang="en-US"/>
              <a:t>Energy force is the thing that causes the change when matter moves from one state to another</a:t>
            </a:r>
            <a:endParaRPr/>
          </a:p>
          <a:p>
            <a:pPr marL="457200" marR="0" lvl="0" indent="-342900" algn="l" rtl="0">
              <a:lnSpc>
                <a:spcPct val="90000"/>
              </a:lnSpc>
              <a:spcBef>
                <a:spcPts val="0"/>
              </a:spcBef>
              <a:spcAft>
                <a:spcPts val="0"/>
              </a:spcAft>
              <a:buSzPts val="1800"/>
              <a:buChar char="•"/>
            </a:pPr>
            <a:r>
              <a:rPr lang="en-US"/>
              <a:t>Water can change from liquid to solid and back over and over again</a:t>
            </a:r>
            <a:endParaRPr/>
          </a:p>
          <a:p>
            <a:pPr marL="457200" marR="0" lvl="0" indent="0" algn="l" rtl="0">
              <a:lnSpc>
                <a:spcPct val="90000"/>
              </a:lnSpc>
              <a:spcBef>
                <a:spcPts val="0"/>
              </a:spcBef>
              <a:spcAft>
                <a:spcPts val="0"/>
              </a:spcAft>
              <a:buNone/>
            </a:pPr>
            <a:endParaRPr/>
          </a:p>
          <a:p>
            <a:pPr marL="0" marR="0" lvl="0" indent="0" algn="l" rtl="0">
              <a:lnSpc>
                <a:spcPct val="90000"/>
              </a:lnSpc>
              <a:spcBef>
                <a:spcPts val="0"/>
              </a:spcBef>
              <a:spcAft>
                <a:spcPts val="0"/>
              </a:spcAft>
              <a:buNone/>
            </a:pPr>
            <a:r>
              <a:rPr lang="en-US"/>
              <a:t>Chemical Matter Change</a:t>
            </a:r>
            <a:endParaRPr/>
          </a:p>
          <a:p>
            <a:pPr marL="457200" marR="0" lvl="0" indent="-342900" algn="l" rtl="0">
              <a:lnSpc>
                <a:spcPct val="90000"/>
              </a:lnSpc>
              <a:spcBef>
                <a:spcPts val="0"/>
              </a:spcBef>
              <a:spcAft>
                <a:spcPts val="0"/>
              </a:spcAft>
              <a:buSzPts val="1800"/>
              <a:buChar char="•"/>
            </a:pPr>
            <a:r>
              <a:rPr lang="en-US"/>
              <a:t>Occurs when a new substance is created</a:t>
            </a:r>
            <a:endParaRPr/>
          </a:p>
          <a:p>
            <a:pPr marL="457200" marR="0" lvl="0" indent="-342900" algn="l" rtl="0">
              <a:lnSpc>
                <a:spcPct val="90000"/>
              </a:lnSpc>
              <a:spcBef>
                <a:spcPts val="0"/>
              </a:spcBef>
              <a:spcAft>
                <a:spcPts val="0"/>
              </a:spcAft>
              <a:buSzPts val="1800"/>
              <a:buChar char="•"/>
            </a:pPr>
            <a:r>
              <a:rPr lang="en-US"/>
              <a:t>Molecules from original mixture bonded together and became new arrangement</a:t>
            </a:r>
            <a:endParaRPr/>
          </a:p>
        </p:txBody>
      </p:sp>
      <p:sp>
        <p:nvSpPr>
          <p:cNvPr id="120" name="Google Shape;120;g2482db03e21_0_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1354150" y="365125"/>
            <a:ext cx="9480600" cy="1028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endParaRPr sz="4000" b="1"/>
          </a:p>
          <a:p>
            <a:pPr marL="0" lvl="0" indent="0" algn="ctr" rtl="0">
              <a:lnSpc>
                <a:spcPct val="90000"/>
              </a:lnSpc>
              <a:spcBef>
                <a:spcPts val="0"/>
              </a:spcBef>
              <a:spcAft>
                <a:spcPts val="0"/>
              </a:spcAft>
              <a:buClr>
                <a:schemeClr val="dk1"/>
              </a:buClr>
              <a:buSzPts val="1400"/>
              <a:buFont typeface="Arial"/>
              <a:buNone/>
            </a:pPr>
            <a:r>
              <a:rPr lang="en-US" sz="4000" b="1"/>
              <a:t>Debrief - Takeaways</a:t>
            </a:r>
            <a:endParaRPr sz="4000"/>
          </a:p>
          <a:p>
            <a:pPr marL="0" lvl="0" indent="0" algn="l" rtl="0">
              <a:lnSpc>
                <a:spcPct val="90000"/>
              </a:lnSpc>
              <a:spcBef>
                <a:spcPts val="0"/>
              </a:spcBef>
              <a:spcAft>
                <a:spcPts val="0"/>
              </a:spcAft>
              <a:buSzPts val="1400"/>
              <a:buNone/>
            </a:pPr>
            <a:endParaRPr b="1"/>
          </a:p>
        </p:txBody>
      </p:sp>
      <p:sp>
        <p:nvSpPr>
          <p:cNvPr id="127" name="Google Shape;127;p8"/>
          <p:cNvSpPr txBox="1">
            <a:spLocks noGrp="1"/>
          </p:cNvSpPr>
          <p:nvPr>
            <p:ph type="body" idx="1"/>
          </p:nvPr>
        </p:nvSpPr>
        <p:spPr>
          <a:xfrm>
            <a:off x="1831750" y="1226025"/>
            <a:ext cx="9003000" cy="4824600"/>
          </a:xfrm>
          <a:prstGeom prst="rect">
            <a:avLst/>
          </a:prstGeom>
          <a:noFill/>
          <a:ln>
            <a:noFill/>
          </a:ln>
        </p:spPr>
        <p:txBody>
          <a:bodyPr spcFirstLastPara="1" wrap="square" lIns="91425" tIns="45700" rIns="91425" bIns="45700" anchor="t" anchorCtr="0">
            <a:noAutofit/>
          </a:bodyPr>
          <a:lstStyle/>
          <a:p>
            <a:pPr marL="457200" lvl="0" indent="-419100" algn="l" rtl="0">
              <a:lnSpc>
                <a:spcPct val="90000"/>
              </a:lnSpc>
              <a:spcBef>
                <a:spcPts val="1000"/>
              </a:spcBef>
              <a:spcAft>
                <a:spcPts val="0"/>
              </a:spcAft>
              <a:buSzPts val="3000"/>
              <a:buChar char="•"/>
            </a:pPr>
            <a:r>
              <a:rPr lang="en-US" sz="3000"/>
              <a:t>How do you know a chemical change occurred when you created the bouncy ball?</a:t>
            </a:r>
            <a:endParaRPr sz="3000"/>
          </a:p>
          <a:p>
            <a:pPr marL="457200" lvl="0" indent="-419100" algn="l" rtl="0">
              <a:lnSpc>
                <a:spcPct val="90000"/>
              </a:lnSpc>
              <a:spcBef>
                <a:spcPts val="1000"/>
              </a:spcBef>
              <a:spcAft>
                <a:spcPts val="0"/>
              </a:spcAft>
              <a:buSzPts val="3000"/>
              <a:buChar char="•"/>
            </a:pPr>
            <a:r>
              <a:rPr lang="en-US" sz="3000"/>
              <a:t>What happens to the molecules when a chemical reaction occurs?</a:t>
            </a:r>
            <a:endParaRPr sz="3000"/>
          </a:p>
          <a:p>
            <a:pPr marL="457200" lvl="0" indent="-419100" algn="l" rtl="0">
              <a:lnSpc>
                <a:spcPct val="90000"/>
              </a:lnSpc>
              <a:spcBef>
                <a:spcPts val="1000"/>
              </a:spcBef>
              <a:spcAft>
                <a:spcPts val="0"/>
              </a:spcAft>
              <a:buSzPts val="3000"/>
              <a:buChar char="•"/>
            </a:pPr>
            <a:r>
              <a:rPr lang="en-US" sz="3000"/>
              <a:t>What different kind of results did students get in the class?</a:t>
            </a:r>
            <a:endParaRPr sz="3000"/>
          </a:p>
          <a:p>
            <a:pPr marL="914400" lvl="1" indent="-419100" algn="l" rtl="0">
              <a:lnSpc>
                <a:spcPct val="90000"/>
              </a:lnSpc>
              <a:spcBef>
                <a:spcPts val="1000"/>
              </a:spcBef>
              <a:spcAft>
                <a:spcPts val="0"/>
              </a:spcAft>
              <a:buSzPts val="3000"/>
              <a:buChar char="-"/>
            </a:pPr>
            <a:r>
              <a:rPr lang="en-US" sz="3000"/>
              <a:t>more cornstarch - stretches and bends</a:t>
            </a:r>
            <a:endParaRPr sz="3000"/>
          </a:p>
          <a:p>
            <a:pPr marL="914400" lvl="1" indent="-419100" algn="l" rtl="0">
              <a:lnSpc>
                <a:spcPct val="90000"/>
              </a:lnSpc>
              <a:spcBef>
                <a:spcPts val="1000"/>
              </a:spcBef>
              <a:spcAft>
                <a:spcPts val="0"/>
              </a:spcAft>
              <a:buSzPts val="3000"/>
              <a:buChar char="-"/>
            </a:pPr>
            <a:r>
              <a:rPr lang="en-US" sz="3000"/>
              <a:t>less borax - goopier ball</a:t>
            </a:r>
            <a:endParaRPr sz="3000"/>
          </a:p>
          <a:p>
            <a:pPr marL="914400" lvl="1" indent="-419100" algn="l" rtl="0">
              <a:lnSpc>
                <a:spcPct val="90000"/>
              </a:lnSpc>
              <a:spcBef>
                <a:spcPts val="1000"/>
              </a:spcBef>
              <a:spcAft>
                <a:spcPts val="0"/>
              </a:spcAft>
              <a:buSzPts val="3000"/>
              <a:buChar char="-"/>
            </a:pPr>
            <a:r>
              <a:rPr lang="en-US" sz="3000"/>
              <a:t>more glue - slimmer ball</a:t>
            </a:r>
            <a:endParaRPr sz="3000"/>
          </a:p>
          <a:p>
            <a:pPr marL="914400" lvl="1" indent="-419100" algn="l" rtl="0">
              <a:lnSpc>
                <a:spcPct val="90000"/>
              </a:lnSpc>
              <a:spcBef>
                <a:spcPts val="1000"/>
              </a:spcBef>
              <a:spcAft>
                <a:spcPts val="0"/>
              </a:spcAft>
              <a:buSzPts val="3000"/>
              <a:buChar char="-"/>
            </a:pPr>
            <a:r>
              <a:rPr lang="en-US" sz="3000"/>
              <a:t>more borax - bouncier ball</a:t>
            </a:r>
            <a:endParaRPr sz="3000"/>
          </a:p>
          <a:p>
            <a:pPr marL="0" lvl="0" indent="0" algn="l" rtl="0">
              <a:lnSpc>
                <a:spcPct val="90000"/>
              </a:lnSpc>
              <a:spcBef>
                <a:spcPts val="1000"/>
              </a:spcBef>
              <a:spcAft>
                <a:spcPts val="0"/>
              </a:spcAft>
              <a:buSzPts val="1800"/>
              <a:buNone/>
            </a:pPr>
            <a:endParaRPr/>
          </a:p>
        </p:txBody>
      </p:sp>
      <p:sp>
        <p:nvSpPr>
          <p:cNvPr id="128" name="Google Shape;128;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 calcmode="lin" valueType="num">
                                      <p:cBhvr additive="base">
                                        <p:cTn id="7" dur="500"/>
                                        <p:tgtEl>
                                          <p:spTgt spid="1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7">
                                            <p:txEl>
                                              <p:pRg st="1" end="1"/>
                                            </p:txEl>
                                          </p:spTgt>
                                        </p:tgtEl>
                                        <p:attrNameLst>
                                          <p:attrName>style.visibility</p:attrName>
                                        </p:attrNameLst>
                                      </p:cBhvr>
                                      <p:to>
                                        <p:strVal val="visible"/>
                                      </p:to>
                                    </p:set>
                                    <p:anim calcmode="lin" valueType="num">
                                      <p:cBhvr additive="base">
                                        <p:cTn id="12" dur="500"/>
                                        <p:tgtEl>
                                          <p:spTgt spid="1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7">
                                            <p:txEl>
                                              <p:pRg st="2" end="2"/>
                                            </p:txEl>
                                          </p:spTgt>
                                        </p:tgtEl>
                                        <p:attrNameLst>
                                          <p:attrName>style.visibility</p:attrName>
                                        </p:attrNameLst>
                                      </p:cBhvr>
                                      <p:to>
                                        <p:strVal val="visible"/>
                                      </p:to>
                                    </p:set>
                                    <p:anim calcmode="lin" valueType="num">
                                      <p:cBhvr additive="base">
                                        <p:cTn id="17" dur="500"/>
                                        <p:tgtEl>
                                          <p:spTgt spid="1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7">
                                            <p:txEl>
                                              <p:pRg st="3" end="3"/>
                                            </p:txEl>
                                          </p:spTgt>
                                        </p:tgtEl>
                                        <p:attrNameLst>
                                          <p:attrName>style.visibility</p:attrName>
                                        </p:attrNameLst>
                                      </p:cBhvr>
                                      <p:to>
                                        <p:strVal val="visible"/>
                                      </p:to>
                                    </p:set>
                                    <p:anim calcmode="lin" valueType="num">
                                      <p:cBhvr additive="base">
                                        <p:cTn id="22" dur="500"/>
                                        <p:tgtEl>
                                          <p:spTgt spid="1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7">
                                            <p:txEl>
                                              <p:pRg st="4" end="4"/>
                                            </p:txEl>
                                          </p:spTgt>
                                        </p:tgtEl>
                                        <p:attrNameLst>
                                          <p:attrName>style.visibility</p:attrName>
                                        </p:attrNameLst>
                                      </p:cBhvr>
                                      <p:to>
                                        <p:strVal val="visible"/>
                                      </p:to>
                                    </p:set>
                                    <p:anim calcmode="lin" valueType="num">
                                      <p:cBhvr additive="base">
                                        <p:cTn id="27" dur="500"/>
                                        <p:tgtEl>
                                          <p:spTgt spid="1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7">
                                            <p:txEl>
                                              <p:pRg st="5" end="5"/>
                                            </p:txEl>
                                          </p:spTgt>
                                        </p:tgtEl>
                                        <p:attrNameLst>
                                          <p:attrName>style.visibility</p:attrName>
                                        </p:attrNameLst>
                                      </p:cBhvr>
                                      <p:to>
                                        <p:strVal val="visible"/>
                                      </p:to>
                                    </p:set>
                                    <p:anim calcmode="lin" valueType="num">
                                      <p:cBhvr additive="base">
                                        <p:cTn id="32" dur="500"/>
                                        <p:tgtEl>
                                          <p:spTgt spid="1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7">
                                            <p:txEl>
                                              <p:pRg st="6" end="6"/>
                                            </p:txEl>
                                          </p:spTgt>
                                        </p:tgtEl>
                                        <p:attrNameLst>
                                          <p:attrName>style.visibility</p:attrName>
                                        </p:attrNameLst>
                                      </p:cBhvr>
                                      <p:to>
                                        <p:strVal val="visible"/>
                                      </p:to>
                                    </p:set>
                                    <p:anim calcmode="lin" valueType="num">
                                      <p:cBhvr additive="base">
                                        <p:cTn id="37" dur="500"/>
                                        <p:tgtEl>
                                          <p:spTgt spid="12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7">
                                            <p:txEl>
                                              <p:pRg st="7" end="7"/>
                                            </p:txEl>
                                          </p:spTgt>
                                        </p:tgtEl>
                                        <p:attrNameLst>
                                          <p:attrName>style.visibility</p:attrName>
                                        </p:attrNameLst>
                                      </p:cBhvr>
                                      <p:to>
                                        <p:strVal val="visible"/>
                                      </p:to>
                                    </p:set>
                                    <p:anim calcmode="lin" valueType="num">
                                      <p:cBhvr additive="base">
                                        <p:cTn id="42" dur="500"/>
                                        <p:tgtEl>
                                          <p:spTgt spid="12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482db03e21_0_13"/>
          <p:cNvSpPr txBox="1">
            <a:spLocks noGrp="1"/>
          </p:cNvSpPr>
          <p:nvPr>
            <p:ph type="title"/>
          </p:nvPr>
        </p:nvSpPr>
        <p:spPr>
          <a:xfrm>
            <a:off x="1245763" y="365125"/>
            <a:ext cx="9480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sz="6000"/>
              <a:t>Videos</a:t>
            </a:r>
            <a:endParaRPr sz="6000"/>
          </a:p>
        </p:txBody>
      </p:sp>
      <p:sp>
        <p:nvSpPr>
          <p:cNvPr id="134" name="Google Shape;134;g2482db03e21_0_13"/>
          <p:cNvSpPr txBox="1">
            <a:spLocks noGrp="1"/>
          </p:cNvSpPr>
          <p:nvPr>
            <p:ph type="body" idx="1"/>
          </p:nvPr>
        </p:nvSpPr>
        <p:spPr>
          <a:xfrm>
            <a:off x="1354138" y="1576250"/>
            <a:ext cx="9480600" cy="4351200"/>
          </a:xfrm>
          <a:prstGeom prst="rect">
            <a:avLst/>
          </a:prstGeom>
          <a:noFill/>
          <a:ln w="9525" cap="flat" cmpd="sng">
            <a:solidFill>
              <a:srgbClr val="00FF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SzPts val="1800"/>
              <a:buNone/>
            </a:pPr>
            <a:endParaRPr/>
          </a:p>
          <a:p>
            <a:pPr marL="457200" marR="0" lvl="0" indent="-342900" algn="l" rtl="0">
              <a:lnSpc>
                <a:spcPct val="90000"/>
              </a:lnSpc>
              <a:spcBef>
                <a:spcPts val="0"/>
              </a:spcBef>
              <a:spcAft>
                <a:spcPts val="0"/>
              </a:spcAft>
              <a:buSzPts val="1800"/>
              <a:buChar char="•"/>
            </a:pPr>
            <a:r>
              <a:rPr lang="en-US"/>
              <a:t>Steve Spangler Liquid Nitrogen Experiment</a:t>
            </a:r>
            <a:endParaRPr/>
          </a:p>
          <a:p>
            <a:pPr marL="0" marR="0" lvl="0" indent="0" algn="l" rtl="0">
              <a:lnSpc>
                <a:spcPct val="90000"/>
              </a:lnSpc>
              <a:spcBef>
                <a:spcPts val="0"/>
              </a:spcBef>
              <a:spcAft>
                <a:spcPts val="0"/>
              </a:spcAft>
              <a:buNone/>
            </a:pPr>
            <a:endParaRPr/>
          </a:p>
          <a:p>
            <a:pPr marL="0" marR="0" lvl="0" indent="0" algn="l" rtl="0">
              <a:lnSpc>
                <a:spcPct val="90000"/>
              </a:lnSpc>
              <a:spcBef>
                <a:spcPts val="0"/>
              </a:spcBef>
              <a:spcAft>
                <a:spcPts val="0"/>
              </a:spcAft>
              <a:buNone/>
            </a:pPr>
            <a:endParaRPr/>
          </a:p>
          <a:p>
            <a:pPr marL="457200" marR="0" lvl="0" indent="0" algn="l" rtl="0">
              <a:lnSpc>
                <a:spcPct val="90000"/>
              </a:lnSpc>
              <a:spcBef>
                <a:spcPts val="0"/>
              </a:spcBef>
              <a:spcAft>
                <a:spcPts val="0"/>
              </a:spcAft>
              <a:buNone/>
            </a:pPr>
            <a:endParaRPr/>
          </a:p>
        </p:txBody>
      </p:sp>
      <p:sp>
        <p:nvSpPr>
          <p:cNvPr id="135" name="Google Shape;135;g2482db03e21_0_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pic>
        <p:nvPicPr>
          <p:cNvPr id="136" name="Google Shape;136;g2482db03e21_0_13" descr="About Steve Spangler Science...&#10;&#10;Steve Spangler is a celebrity teacher, science toy designer, speaker, author and an Emmy award-winning television personality. Spangler is probably best known for his Mentos and Diet Coke geyser experiment that went viral in. Spangler is the founder of www.SteveSpanglerScience.com, a Denver-based company specializing in the creation of science toys, classroom science demonstrations, teacher resources and home for Spangler's popular science experiment archive and video collection. Spangler is a frequent guest on the Ellen DeGeneres Show and Denver 9 News where he takes classroom science experiments to the extreme. For teachers, parents or DIY Science ideas – check out other sources of learning: &#10;&#10;Join the Science Club and check out other cool science experiments at - http://www.SteveSpanglerScience.com&#10;&#10;Sign up to receive a FREE Experiment of the Week- http://www.stevespanglerscience.com/experiment-of-the-week&#10;&#10;Attend a Spangler Hands-on Science Workshop for Teachers - http://www.stevespanglerscience.com/training&#10;&#10;Watch Steve on Local and National Media Appearances on YouTube at: https://www.youtube.com/user/SpanglerScienceTV" title="Liquid Nitrogen Cloud - Cool Science Experiment">
            <a:hlinkClick r:id="rId3"/>
          </p:cNvPr>
          <p:cNvPicPr preferRelativeResize="0"/>
          <p:nvPr/>
        </p:nvPicPr>
        <p:blipFill>
          <a:blip r:embed="rId4">
            <a:alphaModFix/>
          </a:blip>
          <a:stretch>
            <a:fillRect/>
          </a:stretch>
        </p:blipFill>
        <p:spPr>
          <a:xfrm>
            <a:off x="2636225" y="2555000"/>
            <a:ext cx="5688000" cy="3199500"/>
          </a:xfrm>
          <a:prstGeom prst="rect">
            <a:avLst/>
          </a:prstGeom>
          <a:noFill/>
          <a:ln>
            <a:noFill/>
          </a:ln>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2482db03e21_0_21"/>
          <p:cNvSpPr txBox="1">
            <a:spLocks noGrp="1"/>
          </p:cNvSpPr>
          <p:nvPr>
            <p:ph type="title"/>
          </p:nvPr>
        </p:nvSpPr>
        <p:spPr>
          <a:xfrm>
            <a:off x="1245763" y="365125"/>
            <a:ext cx="9480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sz="6000"/>
              <a:t>Videos</a:t>
            </a:r>
            <a:endParaRPr sz="6000"/>
          </a:p>
        </p:txBody>
      </p:sp>
      <p:sp>
        <p:nvSpPr>
          <p:cNvPr id="142" name="Google Shape;142;g2482db03e21_0_21"/>
          <p:cNvSpPr txBox="1">
            <a:spLocks noGrp="1"/>
          </p:cNvSpPr>
          <p:nvPr>
            <p:ph type="body" idx="1"/>
          </p:nvPr>
        </p:nvSpPr>
        <p:spPr>
          <a:xfrm>
            <a:off x="1354138" y="1576250"/>
            <a:ext cx="9480600" cy="4351200"/>
          </a:xfrm>
          <a:prstGeom prst="rect">
            <a:avLst/>
          </a:prstGeom>
          <a:noFill/>
          <a:ln w="9525" cap="flat" cmpd="sng">
            <a:solidFill>
              <a:srgbClr val="00FF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SzPts val="1800"/>
              <a:buNone/>
            </a:pPr>
            <a:endParaRPr/>
          </a:p>
          <a:p>
            <a:pPr marL="457200" marR="0" lvl="0" indent="-342900" algn="l" rtl="0">
              <a:lnSpc>
                <a:spcPct val="90000"/>
              </a:lnSpc>
              <a:spcBef>
                <a:spcPts val="0"/>
              </a:spcBef>
              <a:spcAft>
                <a:spcPts val="0"/>
              </a:spcAft>
              <a:buSzPts val="1800"/>
              <a:buChar char="•"/>
            </a:pPr>
            <a:r>
              <a:rPr lang="en-US"/>
              <a:t>Steve Spangler Patriotic Elephant Toothpaste </a:t>
            </a:r>
            <a:endParaRPr/>
          </a:p>
          <a:p>
            <a:pPr marL="0" marR="0" lvl="0" indent="0" algn="l" rtl="0">
              <a:lnSpc>
                <a:spcPct val="90000"/>
              </a:lnSpc>
              <a:spcBef>
                <a:spcPts val="0"/>
              </a:spcBef>
              <a:spcAft>
                <a:spcPts val="0"/>
              </a:spcAft>
              <a:buNone/>
            </a:pPr>
            <a:endParaRPr/>
          </a:p>
          <a:p>
            <a:pPr marL="0" marR="0" lvl="0" indent="0" algn="l" rtl="0">
              <a:lnSpc>
                <a:spcPct val="90000"/>
              </a:lnSpc>
              <a:spcBef>
                <a:spcPts val="0"/>
              </a:spcBef>
              <a:spcAft>
                <a:spcPts val="0"/>
              </a:spcAft>
              <a:buNone/>
            </a:pPr>
            <a:endParaRPr/>
          </a:p>
          <a:p>
            <a:pPr marL="457200" marR="0" lvl="0" indent="0" algn="l" rtl="0">
              <a:lnSpc>
                <a:spcPct val="90000"/>
              </a:lnSpc>
              <a:spcBef>
                <a:spcPts val="0"/>
              </a:spcBef>
              <a:spcAft>
                <a:spcPts val="0"/>
              </a:spcAft>
              <a:buNone/>
            </a:pPr>
            <a:endParaRPr/>
          </a:p>
        </p:txBody>
      </p:sp>
      <p:sp>
        <p:nvSpPr>
          <p:cNvPr id="143" name="Google Shape;143;g2482db03e21_0_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pic>
        <p:nvPicPr>
          <p:cNvPr id="144" name="Google Shape;144;g2482db03e21_0_21" descr="Learn more at http://www.stevespanglerscience.com/content/science-video/elephant-s-toothpaste We challenged Steve Spangler to come up with something that combined the patriotic feel of the 4th of July with his cool science experiments and he came up with a backyard experience at 9News that Mark Koebrich will NEVER forget. About Steve Spangler Science...&#10;&#10;Steve Spangler is a celebrity teacher, science toy designer, speaker, author and an Emmy award-winning television personality. Spangler is probably best known for his Mentos and Diet Coke geyser experiment that went viral in. Spangler is the founder of www.SteveSpanglerScience.com, a Denver-based company specializing in the creation of science toys, classroom science demonstrations, teacher resources and home for Spangler's popular science experiment archive and video collection. Spangler is a frequent guest on the Ellen DeGeneres Show and Denver 9 News where he takes classroom science experiments to the extreme. For teachers, parents or DIY Science ideas – check out other sources of learning: &#10;&#10;Join the Science Club and check out other cool science experiments at - http://www.SteveSpanglerScience.com&#10;&#10;Sign up to receive a FREE Experiment of the Week- http://www.stevespanglerscience.com/experiment-of-the-week&#10;&#10;Attend a Spangler Hands-on Science Workshop for Teachers - http://www.stevespanglerscience.com/training&#10;&#10;Watch Steve on Local and National Media Appearances on YouTube at: https://www.youtube.com/user/SpanglerScienceTV" title="Patriotic Monster Foam - Cool Science Experiment">
            <a:hlinkClick r:id="rId3"/>
          </p:cNvPr>
          <p:cNvPicPr preferRelativeResize="0"/>
          <p:nvPr/>
        </p:nvPicPr>
        <p:blipFill>
          <a:blip r:embed="rId4">
            <a:alphaModFix/>
          </a:blip>
          <a:stretch>
            <a:fillRect/>
          </a:stretch>
        </p:blipFill>
        <p:spPr>
          <a:xfrm>
            <a:off x="3125075" y="2751300"/>
            <a:ext cx="5042750" cy="2836550"/>
          </a:xfrm>
          <a:prstGeom prst="rect">
            <a:avLst/>
          </a:prstGeom>
          <a:noFill/>
          <a:ln>
            <a:noFill/>
          </a:ln>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10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482db03e21_0_29"/>
          <p:cNvSpPr txBox="1">
            <a:spLocks noGrp="1"/>
          </p:cNvSpPr>
          <p:nvPr>
            <p:ph type="title"/>
          </p:nvPr>
        </p:nvSpPr>
        <p:spPr>
          <a:xfrm>
            <a:off x="1245763" y="365125"/>
            <a:ext cx="9480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400"/>
              <a:buNone/>
            </a:pPr>
            <a:r>
              <a:rPr lang="en-US" sz="6000"/>
              <a:t>Videos</a:t>
            </a:r>
            <a:endParaRPr sz="6000"/>
          </a:p>
        </p:txBody>
      </p:sp>
      <p:sp>
        <p:nvSpPr>
          <p:cNvPr id="150" name="Google Shape;150;g2482db03e21_0_29"/>
          <p:cNvSpPr txBox="1">
            <a:spLocks noGrp="1"/>
          </p:cNvSpPr>
          <p:nvPr>
            <p:ph type="body" idx="1"/>
          </p:nvPr>
        </p:nvSpPr>
        <p:spPr>
          <a:xfrm>
            <a:off x="1354138" y="1576250"/>
            <a:ext cx="9480600" cy="4351200"/>
          </a:xfrm>
          <a:prstGeom prst="rect">
            <a:avLst/>
          </a:prstGeom>
          <a:noFill/>
          <a:ln w="9525" cap="flat" cmpd="sng">
            <a:solidFill>
              <a:srgbClr val="00FF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SzPts val="1800"/>
              <a:buNone/>
            </a:pPr>
            <a:endParaRPr/>
          </a:p>
          <a:p>
            <a:pPr marL="457200" marR="0" lvl="0" indent="-342900" algn="l" rtl="0">
              <a:lnSpc>
                <a:spcPct val="90000"/>
              </a:lnSpc>
              <a:spcBef>
                <a:spcPts val="0"/>
              </a:spcBef>
              <a:spcAft>
                <a:spcPts val="0"/>
              </a:spcAft>
              <a:buSzPts val="1800"/>
              <a:buChar char="•"/>
            </a:pPr>
            <a:r>
              <a:rPr lang="en-US"/>
              <a:t>Steve Spangler Monster Foam</a:t>
            </a:r>
            <a:endParaRPr/>
          </a:p>
          <a:p>
            <a:pPr marL="0" marR="0" lvl="0" indent="0" algn="l" rtl="0">
              <a:lnSpc>
                <a:spcPct val="90000"/>
              </a:lnSpc>
              <a:spcBef>
                <a:spcPts val="0"/>
              </a:spcBef>
              <a:spcAft>
                <a:spcPts val="0"/>
              </a:spcAft>
              <a:buNone/>
            </a:pPr>
            <a:endParaRPr/>
          </a:p>
          <a:p>
            <a:pPr marL="0" marR="0" lvl="0" indent="0" algn="l" rtl="0">
              <a:lnSpc>
                <a:spcPct val="90000"/>
              </a:lnSpc>
              <a:spcBef>
                <a:spcPts val="0"/>
              </a:spcBef>
              <a:spcAft>
                <a:spcPts val="0"/>
              </a:spcAft>
              <a:buNone/>
            </a:pPr>
            <a:endParaRPr/>
          </a:p>
          <a:p>
            <a:pPr marL="457200" marR="0" lvl="0" indent="0" algn="l" rtl="0">
              <a:lnSpc>
                <a:spcPct val="90000"/>
              </a:lnSpc>
              <a:spcBef>
                <a:spcPts val="0"/>
              </a:spcBef>
              <a:spcAft>
                <a:spcPts val="0"/>
              </a:spcAft>
              <a:buNone/>
            </a:pPr>
            <a:endParaRPr/>
          </a:p>
        </p:txBody>
      </p:sp>
      <p:sp>
        <p:nvSpPr>
          <p:cNvPr id="151" name="Google Shape;151;g2482db03e21_0_2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9</a:t>
            </a:fld>
            <a:endParaRPr/>
          </a:p>
        </p:txBody>
      </p:sp>
      <p:pic>
        <p:nvPicPr>
          <p:cNvPr id="152" name="Google Shape;152;g2482db03e21_0_29" descr="It has become tradition here at 9News for Steve Spangler to invite his three young scientists to join him at the end of the year to share their favorite experiment. Judging from their holiday caps, it looks like Steve and Mark are in for some holiday science cheer. &#10; &#10;About Steve Spangler Science... &#10; &#10;Steve Spangler is a celebrity teacher, science toy designer, speaker, author and an Emmy award-winning television personality. Spangler is probably best known for his Mentos and Diet Coke geyser experiment that went viral in 2005 and prompted more than 1,000 related YouTube videos. Spangler is the founder of www.SteveSpanglerScience.com, a Denver-based company specializing in the creation of science toys, classroom science demonstrations, teacher resources and home for Spangler's popular science experiment archive and video collection. Spangler is a frequent guest on the Ellen DeGeneres Show where he takes classroom science experiments to the extreme. Check out his pool filled with 2,500 boxes of cornstarch! &#10; &#10;Cool Science Toys - http://www.SteveSpanglerScience.com &#10;Sign up for the Experiment of the Week - http://www.stevespanglerscience.com/e... &#10;Watch Spangler's Science Videos - http://www.stevespanglerscience.com/v... &#10;Attend a Spangler Hands-on Science Workshop for Teachers - http://www.stevespanglerscience.com/t... &#10;Visit Spangler's YouTube Channel - http://www.youtube.com/stevespanglers... &#10; &#10;Join the conversation on Steve Spangler's blog - http://www.SteveSpangler.com &#10; &#10;Additional Information: &#10; &#10;On the education side, Spangler started his career as a science teacher in the Cherry Creek School district for 12 years. Today, Steve travels extensively training teachers in ways to make learning more engaging and fun. His hands-on science boot camps and summer institutes for teachers inspire and teach teachers how to prepare a new generation for an ever-changing work force. Over the last 15 years, he has also made more than 500 television appearances as an authority on hands-on science and inquiry-based learning.  &#10; &#10;On the business side, Spangler is the founder and CEO of Steve Spangler Science, a Denver-based company specializing in the creation of educational toys and kits and hands-on science training services for teachers. The companys unique business strategies and viral creations have been featured in the Wall Street Journal, Inc. Magazine, Wired and TIME Magazine where online readers voted Steve Spangler #18 in the Top 100 Most Influential People of the Year for 2006 (what were they thinking?). You'll find more than 140 Spangler created products available online at SteveSpanglerScience.com and distributed to toy stores and mass-market retailers worldwide. &#10; &#10;Spangler joined NBC affiliate 9News in 2001 as the science education specialist. His weekly experiments and science segments are designed to teach viewers creative ways to make learning fun. His now famous Mentos Geyser experiment, turning 2-liter bottles of soda into erupting fountains, became an Internet sensation in September 2005 when thousands of people started posting their own Mentos explosions on YouTube.com. &#10; &#10;As founder of SteveSpanglerScience.com, Spangler and his design team have developed more than 140 educational toys and science-related products featured by mass-market retailers like Target, Wal-Mart, Toys R' Us, Discovery Channel Stores and over 1,400 independent specialty toy stores. His educational science catalog and on-line business offers more than a thousand science toys and unique learning resources. Recently, Spangler has been featured in the Wall Street Journal, Inc. Magazine, WIRED, the History Channel, Food Network and TIME Magazine where on-line readers voted Steve Spangler #18 in the Top 100 Most Influential People of the Year for 2006. &#10; &#10;His recent appearances on the Ellen DeGeneres Show have taught viewers how to blow up their food, shock their friends, create mountains of foam, play on a bed of nails, vanish in a cloud of smoke and how to turn 2,500 boxes of cornstarch and a garden hose into a swimming pool of fun." title="Monster Foam Elephant's Toothpaste- Cool Science Experiment">
            <a:hlinkClick r:id="rId3"/>
          </p:cNvPr>
          <p:cNvPicPr preferRelativeResize="0"/>
          <p:nvPr/>
        </p:nvPicPr>
        <p:blipFill>
          <a:blip r:embed="rId4">
            <a:alphaModFix/>
          </a:blip>
          <a:stretch>
            <a:fillRect/>
          </a:stretch>
        </p:blipFill>
        <p:spPr>
          <a:xfrm>
            <a:off x="3156250" y="2775525"/>
            <a:ext cx="5041075" cy="2835600"/>
          </a:xfrm>
          <a:prstGeom prst="rect">
            <a:avLst/>
          </a:prstGeom>
          <a:noFill/>
          <a:ln>
            <a:noFill/>
          </a:ln>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Widescreen</PresentationFormat>
  <Paragraphs>78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Noto Sans Symbols</vt:lpstr>
      <vt:lpstr>Office Theme</vt:lpstr>
      <vt:lpstr>  Twin Oaks Elementary  Science Docent   Grade 5  States of Matter</vt:lpstr>
      <vt:lpstr>Science Lab Rules</vt:lpstr>
      <vt:lpstr>Student Tips </vt:lpstr>
      <vt:lpstr>States of Matter</vt:lpstr>
      <vt:lpstr>Changes of Matter</vt:lpstr>
      <vt:lpstr> Debrief - Takeaways </vt:lpstr>
      <vt:lpstr>Videos</vt:lpstr>
      <vt:lpstr>Videos</vt:lpstr>
      <vt:lpstr>Videos</vt:lpstr>
      <vt:lpstr>Vocabulary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Twin Oaks Elementary  Science Docent   Grade 5  States of Matter</dc:title>
  <dc:creator>Angie Ford</dc:creator>
  <cp:lastModifiedBy>Amy Welch</cp:lastModifiedBy>
  <cp:revision>1</cp:revision>
  <dcterms:created xsi:type="dcterms:W3CDTF">2017-11-09T22:09:16Z</dcterms:created>
  <dcterms:modified xsi:type="dcterms:W3CDTF">2023-05-21T19:40:23Z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