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985000" cy="92837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Fi13O5E0IHvNS8VTcEvtreX8q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3" d="100"/>
          <a:sy n="43" d="100"/>
        </p:scale>
        <p:origin x="11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8813"/>
            <a:ext cx="5588000" cy="36544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olcano.oregonstate.edu/earths-layers-lesson-1#:~:text=The%20Mantle,-The%20mantle%20is&amp;text=This%20layer%20of%20rock%20even,plates%20of%20the%20Earth%20mov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snews.com/news/best-states/nevad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0" name="Google Shape;90;p1:notes"/>
          <p:cNvSpPr txBox="1">
            <a:spLocks noGrp="1"/>
          </p:cNvSpPr>
          <p:nvPr>
            <p:ph type="body" idx="1"/>
          </p:nvPr>
        </p:nvSpPr>
        <p:spPr>
          <a:xfrm>
            <a:off x="698500" y="4468813"/>
            <a:ext cx="5588000" cy="3654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91" name="Google Shape;91;p1:notes"/>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7ce1f530b_1_0: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47ce1f530b_1_0:notes"/>
          <p:cNvSpPr txBox="1">
            <a:spLocks noGrp="1"/>
          </p:cNvSpPr>
          <p:nvPr>
            <p:ph type="body" idx="1"/>
          </p:nvPr>
        </p:nvSpPr>
        <p:spPr>
          <a:xfrm>
            <a:off x="698500" y="4468813"/>
            <a:ext cx="5588100" cy="3654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Here are some samples of skyscrapers.</a:t>
            </a:r>
            <a:endParaRPr/>
          </a:p>
        </p:txBody>
      </p:sp>
      <p:sp>
        <p:nvSpPr>
          <p:cNvPr id="163" name="Google Shape;163;g247ce1f530b_1_0:notes"/>
          <p:cNvSpPr txBox="1">
            <a:spLocks noGrp="1"/>
          </p:cNvSpPr>
          <p:nvPr>
            <p:ph type="sldNum" idx="12"/>
          </p:nvPr>
        </p:nvSpPr>
        <p:spPr>
          <a:xfrm>
            <a:off x="3956050" y="8818563"/>
            <a:ext cx="3027300" cy="465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a:spLocks noGrp="1" noRot="1" noChangeAspect="1"/>
          </p:cNvSpPr>
          <p:nvPr>
            <p:ph type="sldImg" idx="2"/>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0" name="Google Shape;170;p3:notes"/>
          <p:cNvSpPr txBox="1">
            <a:spLocks noGrp="1"/>
          </p:cNvSpPr>
          <p:nvPr>
            <p:ph type="body" idx="1"/>
          </p:nvPr>
        </p:nvSpPr>
        <p:spPr>
          <a:xfrm>
            <a:off x="698500" y="4468813"/>
            <a:ext cx="5588000" cy="3654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a:solidFill>
                <a:srgbClr val="FF0000"/>
              </a:solidFill>
              <a:latin typeface="Arial"/>
              <a:ea typeface="Arial"/>
              <a:cs typeface="Arial"/>
              <a:sym typeface="Arial"/>
            </a:endParaRPr>
          </a:p>
        </p:txBody>
      </p:sp>
      <p:sp>
        <p:nvSpPr>
          <p:cNvPr id="171" name="Google Shape;171;p3:notes"/>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98500" y="4468813"/>
            <a:ext cx="5588000" cy="3654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Engineers ask critical questions about what they want to create and what problem they are trying to solve. What are the requirements? What are the limitations? Engineers then imagine possible solutions. They make a list of solutions and sketches. The team engineers a plan and selects best idea. They create prototypes and test it out. See what needs to be changed and improve. You will become engineers today</a:t>
            </a:r>
            <a:endParaRPr/>
          </a:p>
        </p:txBody>
      </p:sp>
      <p:sp>
        <p:nvSpPr>
          <p:cNvPr id="178" name="Google Shape;178;p11:notes"/>
          <p:cNvSpPr>
            <a:spLocks noGrp="1" noRot="1" noChangeAspect="1"/>
          </p:cNvSpPr>
          <p:nvPr>
            <p:ph type="sldImg" idx="2"/>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6:notes"/>
          <p:cNvSpPr>
            <a:spLocks noGrp="1" noRot="1" noChangeAspect="1"/>
          </p:cNvSpPr>
          <p:nvPr>
            <p:ph type="sldImg" idx="2"/>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5" name="Google Shape;185;p6:notes"/>
          <p:cNvSpPr txBox="1">
            <a:spLocks noGrp="1"/>
          </p:cNvSpPr>
          <p:nvPr>
            <p:ph type="body" idx="1"/>
          </p:nvPr>
        </p:nvSpPr>
        <p:spPr>
          <a:xfrm>
            <a:off x="698500" y="4468813"/>
            <a:ext cx="5588000" cy="3654425"/>
          </a:xfrm>
          <a:prstGeom prst="rect">
            <a:avLst/>
          </a:prstGeom>
          <a:noFill/>
          <a:ln>
            <a:noFill/>
          </a:ln>
        </p:spPr>
        <p:txBody>
          <a:bodyPr spcFirstLastPara="1" wrap="square" lIns="91425" tIns="45700" rIns="91425" bIns="45700" anchor="t" anchorCtr="0">
            <a:noAutofit/>
          </a:bodyPr>
          <a:lstStyle/>
          <a:p>
            <a:pPr marL="566420" lvl="0" indent="-566420" algn="l" rtl="0">
              <a:lnSpc>
                <a:spcPct val="100000"/>
              </a:lnSpc>
              <a:spcBef>
                <a:spcPts val="0"/>
              </a:spcBef>
              <a:spcAft>
                <a:spcPts val="0"/>
              </a:spcAft>
              <a:buSzPts val="1400"/>
              <a:buNone/>
            </a:pPr>
            <a:endParaRPr/>
          </a:p>
        </p:txBody>
      </p:sp>
      <p:sp>
        <p:nvSpPr>
          <p:cNvPr id="186" name="Google Shape;186;p6:notes"/>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47ce1f530b_1_7: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g247ce1f530b_1_7: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566420" lvl="0" indent="-566420" algn="l" rtl="0">
              <a:lnSpc>
                <a:spcPct val="100000"/>
              </a:lnSpc>
              <a:spcBef>
                <a:spcPts val="0"/>
              </a:spcBef>
              <a:spcAft>
                <a:spcPts val="0"/>
              </a:spcAft>
              <a:buSzPts val="1400"/>
              <a:buNone/>
            </a:pPr>
            <a:endParaRPr/>
          </a:p>
        </p:txBody>
      </p:sp>
      <p:sp>
        <p:nvSpPr>
          <p:cNvPr id="194" name="Google Shape;194;g247ce1f530b_1_7:notes"/>
          <p:cNvSpPr txBox="1">
            <a:spLocks noGrp="1"/>
          </p:cNvSpPr>
          <p:nvPr>
            <p:ph type="sldNum" idx="12"/>
          </p:nvPr>
        </p:nvSpPr>
        <p:spPr>
          <a:xfrm>
            <a:off x="3956050" y="8818563"/>
            <a:ext cx="30273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8:notes"/>
          <p:cNvSpPr>
            <a:spLocks noGrp="1" noRot="1" noChangeAspect="1"/>
          </p:cNvSpPr>
          <p:nvPr>
            <p:ph type="sldImg" idx="2"/>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8:notes"/>
          <p:cNvSpPr txBox="1">
            <a:spLocks noGrp="1"/>
          </p:cNvSpPr>
          <p:nvPr>
            <p:ph type="body" idx="1"/>
          </p:nvPr>
        </p:nvSpPr>
        <p:spPr>
          <a:xfrm>
            <a:off x="698500" y="4468813"/>
            <a:ext cx="5588000" cy="3654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Where on Earth do earthquakes happen - Answer Earthquakes can occur anywhere</a:t>
            </a:r>
            <a:endParaRPr/>
          </a:p>
          <a:p>
            <a:pPr marL="0" lvl="0" indent="0" algn="l" rtl="0">
              <a:lnSpc>
                <a:spcPct val="100000"/>
              </a:lnSpc>
              <a:spcBef>
                <a:spcPts val="0"/>
              </a:spcBef>
              <a:spcAft>
                <a:spcPts val="0"/>
              </a:spcAft>
              <a:buSzPts val="1400"/>
              <a:buNone/>
            </a:pPr>
            <a:r>
              <a:rPr lang="en-US"/>
              <a:t>Where do most earthquakes occur - Around the boundaries of tectonic plates</a:t>
            </a:r>
            <a:endParaRPr/>
          </a:p>
          <a:p>
            <a:pPr marL="0" lvl="0" indent="0" algn="l" rtl="0">
              <a:lnSpc>
                <a:spcPct val="100000"/>
              </a:lnSpc>
              <a:spcBef>
                <a:spcPts val="0"/>
              </a:spcBef>
              <a:spcAft>
                <a:spcPts val="0"/>
              </a:spcAft>
              <a:buSzPts val="1400"/>
              <a:buNone/>
            </a:pPr>
            <a:r>
              <a:rPr lang="en-US"/>
              <a:t>What are engineers doing? - Answer - creating instruments for improved prediction and warning. Designing safer structures that can better resist earthquakes</a:t>
            </a:r>
            <a:endParaRPr/>
          </a:p>
        </p:txBody>
      </p:sp>
      <p:sp>
        <p:nvSpPr>
          <p:cNvPr id="202" name="Google Shape;202;p8:notes"/>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47ce1f530b_1_21: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9" name="Google Shape;209;g247ce1f530b_1_21: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47ce1f530b_1_27: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6" name="Google Shape;216;g247ce1f530b_1_27: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98500" y="4468813"/>
            <a:ext cx="5588000" cy="3654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6" name="Google Shape;96;p2:notes"/>
          <p:cNvSpPr>
            <a:spLocks noGrp="1" noRot="1" noChangeAspect="1"/>
          </p:cNvSpPr>
          <p:nvPr>
            <p:ph type="sldImg" idx="2"/>
          </p:nvPr>
        </p:nvSpPr>
        <p:spPr>
          <a:xfrm>
            <a:off x="708025" y="1160463"/>
            <a:ext cx="5568950"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47ce1f530b_1_77: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2" name="Google Shape;102;g247ce1f530b_1_77: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7ce1f530b_1_50: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a:solidFill>
                  <a:srgbClr val="040C28"/>
                </a:solidFill>
                <a:latin typeface="Roboto"/>
                <a:ea typeface="Roboto"/>
                <a:cs typeface="Roboto"/>
                <a:sym typeface="Roboto"/>
              </a:rPr>
              <a:t>The Mantle</a:t>
            </a:r>
            <a:endParaRPr>
              <a:solidFill>
                <a:srgbClr val="040C28"/>
              </a:solidFill>
              <a:latin typeface="Roboto"/>
              <a:ea typeface="Roboto"/>
              <a:cs typeface="Roboto"/>
              <a:sym typeface="Roboto"/>
            </a:endParaRPr>
          </a:p>
          <a:p>
            <a:pPr marL="0" lvl="0" indent="0" algn="l" rtl="0">
              <a:lnSpc>
                <a:spcPct val="100000"/>
              </a:lnSpc>
              <a:spcBef>
                <a:spcPts val="360"/>
              </a:spcBef>
              <a:spcAft>
                <a:spcPts val="0"/>
              </a:spcAft>
              <a:buClr>
                <a:schemeClr val="dk1"/>
              </a:buClr>
              <a:buSzPts val="1100"/>
              <a:buFont typeface="Arial"/>
              <a:buNone/>
            </a:pPr>
            <a:endParaRPr sz="1100">
              <a:latin typeface="Arial"/>
              <a:ea typeface="Arial"/>
              <a:cs typeface="Arial"/>
              <a:sym typeface="Arial"/>
            </a:endParaRPr>
          </a:p>
          <a:p>
            <a:pPr marL="0" lvl="0" indent="0" algn="l" rtl="0">
              <a:lnSpc>
                <a:spcPct val="100000"/>
              </a:lnSpc>
              <a:spcBef>
                <a:spcPts val="360"/>
              </a:spcBef>
              <a:spcAft>
                <a:spcPts val="0"/>
              </a:spcAft>
              <a:buSzPts val="1400"/>
              <a:buNone/>
            </a:pPr>
            <a:r>
              <a:rPr lang="en-US">
                <a:solidFill>
                  <a:srgbClr val="4D5156"/>
                </a:solidFill>
                <a:highlight>
                  <a:srgbClr val="FFFFFF"/>
                </a:highlight>
                <a:latin typeface="Roboto"/>
                <a:ea typeface="Roboto"/>
                <a:cs typeface="Roboto"/>
                <a:sym typeface="Roboto"/>
              </a:rPr>
              <a:t>This layer of rock even flows like asphalt under a heavy weight. This flow is due to great temperature differences from the bottom to the top of the mantle. The movement of the mantle is the reason that the plates of the Earth move. </a:t>
            </a:r>
            <a:r>
              <a:rPr lang="en-US" u="sng">
                <a:solidFill>
                  <a:schemeClr val="hlink"/>
                </a:solidFill>
                <a:highlight>
                  <a:srgbClr val="FFFFFF"/>
                </a:highlight>
                <a:latin typeface="Roboto"/>
                <a:ea typeface="Roboto"/>
                <a:cs typeface="Roboto"/>
                <a:sym typeface="Roboto"/>
                <a:hlinkClick r:id="rId3"/>
              </a:rPr>
              <a:t>https://volcano.oregonstate.edu/earths-layers-lesson-1#:~:text=The%20Mantle,-The%20mantle%20is&amp;text=This%20layer%20of%20rock%20even,plates%20of%20the%20Earth%20move</a:t>
            </a:r>
            <a:r>
              <a:rPr lang="en-US">
                <a:solidFill>
                  <a:srgbClr val="4D5156"/>
                </a:solidFill>
                <a:highlight>
                  <a:srgbClr val="FFFFFF"/>
                </a:highlight>
                <a:latin typeface="Roboto"/>
                <a:ea typeface="Roboto"/>
                <a:cs typeface="Roboto"/>
                <a:sym typeface="Roboto"/>
              </a:rPr>
              <a:t>! </a:t>
            </a:r>
            <a:endParaRPr>
              <a:solidFill>
                <a:srgbClr val="4D5156"/>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Earthquake  is what happens when two blocs of earth suddenly slip past one another</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fault or fault plane is the surface where they slip.</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hypocenter is the location below the earth’s surface where the earthquake starts.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The epicenter is the location directly above the hypocenter on the earth’s surface.</a:t>
            </a:r>
            <a:endParaRPr/>
          </a:p>
        </p:txBody>
      </p:sp>
      <p:sp>
        <p:nvSpPr>
          <p:cNvPr id="110" name="Google Shape;110;g247ce1f530b_1_50: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80d7bbd306_0_6: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80d7bbd306_0_6: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sz="1500">
                <a:solidFill>
                  <a:srgbClr val="040C28"/>
                </a:solidFill>
                <a:latin typeface="Roboto"/>
                <a:ea typeface="Roboto"/>
                <a:cs typeface="Roboto"/>
                <a:sym typeface="Roboto"/>
              </a:rPr>
              <a:t>Southern California has more than 300 active faults, most of which are part of the San Andreas Fault system. </a:t>
            </a:r>
            <a:endParaRPr sz="1500">
              <a:solidFill>
                <a:srgbClr val="040C28"/>
              </a:solidFill>
              <a:latin typeface="Roboto"/>
              <a:ea typeface="Roboto"/>
              <a:cs typeface="Roboto"/>
              <a:sym typeface="Roboto"/>
            </a:endParaRPr>
          </a:p>
          <a:p>
            <a:pPr marL="0" lvl="0" indent="0" algn="l" rtl="0">
              <a:lnSpc>
                <a:spcPct val="100000"/>
              </a:lnSpc>
              <a:spcBef>
                <a:spcPts val="360"/>
              </a:spcBef>
              <a:spcAft>
                <a:spcPts val="0"/>
              </a:spcAft>
              <a:buSzPts val="1100"/>
              <a:buNone/>
            </a:pPr>
            <a:endParaRPr>
              <a:solidFill>
                <a:srgbClr val="040C28"/>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SzPts val="1100"/>
              <a:buNone/>
            </a:pPr>
            <a:r>
              <a:rPr lang="en-US">
                <a:solidFill>
                  <a:srgbClr val="040C28"/>
                </a:solidFill>
                <a:highlight>
                  <a:srgbClr val="FFFFFF"/>
                </a:highlight>
                <a:latin typeface="Roboto"/>
                <a:ea typeface="Roboto"/>
                <a:cs typeface="Roboto"/>
                <a:sym typeface="Roboto"/>
              </a:rPr>
              <a:t>The 800 miles long San Andreas fault forms the tectonic boundary between the North American and Pacific tectonic plates</a:t>
            </a:r>
            <a:r>
              <a:rPr lang="en-US">
                <a:solidFill>
                  <a:srgbClr val="4D5156"/>
                </a:solidFill>
                <a:highlight>
                  <a:srgbClr val="FFFFFF"/>
                </a:highlight>
                <a:latin typeface="Roboto"/>
                <a:ea typeface="Roboto"/>
                <a:cs typeface="Roboto"/>
                <a:sym typeface="Roboto"/>
              </a:rPr>
              <a:t>.</a:t>
            </a:r>
            <a:endParaRPr>
              <a:solidFill>
                <a:srgbClr val="4D5156"/>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SzPts val="1100"/>
              <a:buNone/>
            </a:pPr>
            <a:endParaRPr>
              <a:solidFill>
                <a:srgbClr val="4D5156"/>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Clr>
                <a:schemeClr val="dk1"/>
              </a:buClr>
              <a:buSzPts val="1100"/>
              <a:buFont typeface="Arial"/>
              <a:buNone/>
            </a:pPr>
            <a:r>
              <a:rPr lang="en-US">
                <a:solidFill>
                  <a:srgbClr val="4D5156"/>
                </a:solidFill>
                <a:highlight>
                  <a:srgbClr val="FFFFFF"/>
                </a:highlight>
                <a:latin typeface="Roboto"/>
                <a:ea typeface="Roboto"/>
                <a:cs typeface="Roboto"/>
                <a:sym typeface="Roboto"/>
              </a:rPr>
              <a:t>The </a:t>
            </a:r>
            <a:r>
              <a:rPr lang="en-US">
                <a:solidFill>
                  <a:srgbClr val="040C28"/>
                </a:solidFill>
                <a:latin typeface="Roboto"/>
                <a:ea typeface="Roboto"/>
                <a:cs typeface="Roboto"/>
                <a:sym typeface="Roboto"/>
              </a:rPr>
              <a:t>San Andreas fault line in California</a:t>
            </a:r>
            <a:r>
              <a:rPr lang="en-US">
                <a:solidFill>
                  <a:srgbClr val="4D5156"/>
                </a:solidFill>
                <a:highlight>
                  <a:srgbClr val="FFFFFF"/>
                </a:highlight>
                <a:latin typeface="Roboto"/>
                <a:ea typeface="Roboto"/>
                <a:cs typeface="Roboto"/>
                <a:sym typeface="Roboto"/>
              </a:rPr>
              <a:t> is the longest in the world. It sits between the Pacific and North American plates and measures 1300kms</a:t>
            </a:r>
            <a:endParaRPr>
              <a:solidFill>
                <a:srgbClr val="4D5156"/>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SzPts val="1400"/>
              <a:buNone/>
            </a:pPr>
            <a:endParaRPr sz="1500">
              <a:solidFill>
                <a:srgbClr val="040C28"/>
              </a:solidFill>
              <a:latin typeface="Roboto"/>
              <a:ea typeface="Roboto"/>
              <a:cs typeface="Roboto"/>
              <a:sym typeface="Roboto"/>
            </a:endParaRPr>
          </a:p>
          <a:p>
            <a:pPr marL="0" lvl="0" indent="0" algn="l" rtl="0">
              <a:lnSpc>
                <a:spcPct val="100000"/>
              </a:lnSpc>
              <a:spcBef>
                <a:spcPts val="360"/>
              </a:spcBef>
              <a:spcAft>
                <a:spcPts val="0"/>
              </a:spcAft>
              <a:buSzPts val="1400"/>
              <a:buNone/>
            </a:pPr>
            <a:r>
              <a:rPr lang="en-US">
                <a:solidFill>
                  <a:srgbClr val="4D5156"/>
                </a:solidFill>
                <a:highlight>
                  <a:srgbClr val="FFFFFF"/>
                </a:highlight>
                <a:latin typeface="Roboto"/>
                <a:ea typeface="Roboto"/>
                <a:cs typeface="Roboto"/>
                <a:sym typeface="Roboto"/>
              </a:rPr>
              <a:t>A fault is </a:t>
            </a:r>
            <a:r>
              <a:rPr lang="en-US">
                <a:solidFill>
                  <a:srgbClr val="040C28"/>
                </a:solidFill>
                <a:latin typeface="Roboto"/>
                <a:ea typeface="Roboto"/>
                <a:cs typeface="Roboto"/>
                <a:sym typeface="Roboto"/>
              </a:rPr>
              <a:t>a crack in the Earth's lithosphere (crust and upper mantle layers) that occurs between two pieces of rock</a:t>
            </a:r>
            <a:r>
              <a:rPr lang="en-US">
                <a:solidFill>
                  <a:srgbClr val="4D5156"/>
                </a:solidFill>
                <a:highlight>
                  <a:srgbClr val="FFFFFF"/>
                </a:highlight>
                <a:latin typeface="Roboto"/>
                <a:ea typeface="Roboto"/>
                <a:cs typeface="Roboto"/>
                <a:sym typeface="Roboto"/>
              </a:rPr>
              <a:t>. Rock pieces are able to move at a fault, meaning earthquakes can occur if the movement pushes those rock pieces into or past one another.</a:t>
            </a:r>
            <a:endParaRPr>
              <a:solidFill>
                <a:srgbClr val="4D5156"/>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SzPts val="1400"/>
              <a:buNone/>
            </a:pPr>
            <a:endParaRPr>
              <a:solidFill>
                <a:srgbClr val="4D5156"/>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SzPts val="1400"/>
              <a:buNone/>
            </a:pPr>
            <a:r>
              <a:rPr lang="en-US">
                <a:solidFill>
                  <a:srgbClr val="4D5156"/>
                </a:solidFill>
                <a:highlight>
                  <a:srgbClr val="FFFFFF"/>
                </a:highlight>
                <a:latin typeface="Roboto"/>
                <a:ea typeface="Roboto"/>
                <a:cs typeface="Roboto"/>
                <a:sym typeface="Roboto"/>
              </a:rPr>
              <a:t>Earthquakes occur along fault lines, cracks in Earth's crust where tectonic plates meet. They occur where plates are subducting, spreading, slipping, or colliding. </a:t>
            </a:r>
            <a:r>
              <a:rPr lang="en-US">
                <a:solidFill>
                  <a:srgbClr val="040C28"/>
                </a:solidFill>
                <a:latin typeface="Roboto"/>
                <a:ea typeface="Roboto"/>
                <a:cs typeface="Roboto"/>
                <a:sym typeface="Roboto"/>
              </a:rPr>
              <a:t>As the plates grind together, they get stuck and pressure builds up.</a:t>
            </a:r>
            <a:r>
              <a:rPr lang="en-US">
                <a:solidFill>
                  <a:srgbClr val="4D5156"/>
                </a:solidFill>
                <a:highlight>
                  <a:srgbClr val="FFFFFF"/>
                </a:highlight>
                <a:latin typeface="Roboto"/>
                <a:ea typeface="Roboto"/>
                <a:cs typeface="Roboto"/>
                <a:sym typeface="Roboto"/>
              </a:rPr>
              <a:t> </a:t>
            </a:r>
            <a:r>
              <a:rPr lang="en-US">
                <a:solidFill>
                  <a:srgbClr val="040C28"/>
                </a:solidFill>
                <a:latin typeface="Roboto"/>
                <a:ea typeface="Roboto"/>
                <a:cs typeface="Roboto"/>
                <a:sym typeface="Roboto"/>
              </a:rPr>
              <a:t>Finally, the pressure between the plates is so great that they break loose</a:t>
            </a:r>
            <a:r>
              <a:rPr lang="en-US">
                <a:solidFill>
                  <a:srgbClr val="4D5156"/>
                </a:solidFill>
                <a:highlight>
                  <a:srgbClr val="FFFFFF"/>
                </a:highlight>
                <a:latin typeface="Roboto"/>
                <a:ea typeface="Roboto"/>
                <a:cs typeface="Roboto"/>
                <a:sym typeface="Roboto"/>
              </a:rPr>
              <a:t>. https://www.amnh.org/explore/ology/earth/power-of-plate-tectonics/earthquakes</a:t>
            </a:r>
            <a:endParaRPr>
              <a:solidFill>
                <a:srgbClr val="4D5156"/>
              </a:solidFill>
              <a:highlight>
                <a:srgbClr val="FFFFFF"/>
              </a:highlight>
              <a:latin typeface="Roboto"/>
              <a:ea typeface="Roboto"/>
              <a:cs typeface="Roboto"/>
              <a:sym typeface="Roboto"/>
            </a:endParaRPr>
          </a:p>
        </p:txBody>
      </p:sp>
      <p:sp>
        <p:nvSpPr>
          <p:cNvPr id="119" name="Google Shape;119;g180d7bbd306_0_6:notes"/>
          <p:cNvSpPr txBox="1">
            <a:spLocks noGrp="1"/>
          </p:cNvSpPr>
          <p:nvPr>
            <p:ph type="sldNum" idx="12"/>
          </p:nvPr>
        </p:nvSpPr>
        <p:spPr>
          <a:xfrm>
            <a:off x="3956050" y="8818563"/>
            <a:ext cx="30273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47ce1f530b_1_66: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47ce1f530b_1_66: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50" b="1">
                <a:solidFill>
                  <a:srgbClr val="202124"/>
                </a:solidFill>
                <a:highlight>
                  <a:srgbClr val="FFFFFF"/>
                </a:highlight>
                <a:latin typeface="Roboto"/>
                <a:ea typeface="Roboto"/>
                <a:cs typeface="Roboto"/>
                <a:sym typeface="Roboto"/>
              </a:rPr>
              <a:t>P waves </a:t>
            </a:r>
            <a:r>
              <a:rPr lang="en-US" sz="1050">
                <a:solidFill>
                  <a:srgbClr val="202124"/>
                </a:solidFill>
                <a:highlight>
                  <a:srgbClr val="FFFFFF"/>
                </a:highlight>
                <a:latin typeface="Roboto"/>
                <a:ea typeface="Roboto"/>
                <a:cs typeface="Roboto"/>
                <a:sym typeface="Roboto"/>
              </a:rPr>
              <a:t>The first wave to hit seismographs, Can move through solids and liquids </a:t>
            </a: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r>
              <a:rPr lang="en-US" sz="1050" b="1">
                <a:solidFill>
                  <a:srgbClr val="202124"/>
                </a:solidFill>
                <a:highlight>
                  <a:srgbClr val="FFFFFF"/>
                </a:highlight>
                <a:latin typeface="Roboto"/>
                <a:ea typeface="Roboto"/>
                <a:cs typeface="Roboto"/>
                <a:sym typeface="Roboto"/>
              </a:rPr>
              <a:t>S waves</a:t>
            </a:r>
            <a:r>
              <a:rPr lang="en-US" sz="1050">
                <a:solidFill>
                  <a:srgbClr val="202124"/>
                </a:solidFill>
                <a:highlight>
                  <a:srgbClr val="FFFFFF"/>
                </a:highlight>
                <a:latin typeface="Roboto"/>
                <a:ea typeface="Roboto"/>
                <a:cs typeface="Roboto"/>
                <a:sym typeface="Roboto"/>
              </a:rPr>
              <a:t> Second waves to hit seismographs, Can only move through solids, are stronger and more destructive than P waves</a:t>
            </a: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spcBef>
                <a:spcPts val="0"/>
              </a:spcBef>
              <a:spcAft>
                <a:spcPts val="0"/>
              </a:spcAft>
              <a:buNone/>
            </a:pPr>
            <a:endParaRPr sz="1050">
              <a:solidFill>
                <a:srgbClr val="202124"/>
              </a:solidFill>
              <a:highlight>
                <a:srgbClr val="FFFFFF"/>
              </a:highlight>
              <a:latin typeface="Roboto"/>
              <a:ea typeface="Roboto"/>
              <a:cs typeface="Roboto"/>
              <a:sym typeface="Roboto"/>
            </a:endParaRPr>
          </a:p>
          <a:p>
            <a:pPr marL="0" lvl="0" indent="0" algn="l" rtl="0">
              <a:lnSpc>
                <a:spcPct val="100000"/>
              </a:lnSpc>
              <a:spcBef>
                <a:spcPts val="360"/>
              </a:spcBef>
              <a:spcAft>
                <a:spcPts val="0"/>
              </a:spcAft>
              <a:buSzPts val="1400"/>
              <a:buNone/>
            </a:pPr>
            <a:endParaRPr/>
          </a:p>
        </p:txBody>
      </p:sp>
      <p:sp>
        <p:nvSpPr>
          <p:cNvPr id="128" name="Google Shape;128;g247ce1f530b_1_66:notes"/>
          <p:cNvSpPr txBox="1">
            <a:spLocks noGrp="1"/>
          </p:cNvSpPr>
          <p:nvPr>
            <p:ph type="sldNum" idx="12"/>
          </p:nvPr>
        </p:nvSpPr>
        <p:spPr>
          <a:xfrm>
            <a:off x="3956050" y="8818563"/>
            <a:ext cx="30273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7ce1f530b_1_58: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247ce1f530b_1_58: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7" name="Google Shape;137;g247ce1f530b_1_58:notes"/>
          <p:cNvSpPr txBox="1">
            <a:spLocks noGrp="1"/>
          </p:cNvSpPr>
          <p:nvPr>
            <p:ph type="sldNum" idx="12"/>
          </p:nvPr>
        </p:nvSpPr>
        <p:spPr>
          <a:xfrm>
            <a:off x="3956050" y="8818563"/>
            <a:ext cx="30273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480d5e2cf4_0_7: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May 11, 2023, </a:t>
            </a:r>
            <a:r>
              <a:rPr lang="en-US" sz="1350">
                <a:solidFill>
                  <a:srgbClr val="1A1D26"/>
                </a:solidFill>
                <a:highlight>
                  <a:srgbClr val="FFFFFF"/>
                </a:highlight>
                <a:latin typeface="Roboto"/>
                <a:ea typeface="Roboto"/>
                <a:cs typeface="Roboto"/>
                <a:sym typeface="Roboto"/>
              </a:rPr>
              <a:t>a magnitude 5.5 quake centered in the Sierra </a:t>
            </a:r>
            <a:r>
              <a:rPr lang="en-US" sz="1350">
                <a:solidFill>
                  <a:schemeClr val="hlink"/>
                </a:solidFill>
                <a:highlight>
                  <a:srgbClr val="FFFFFF"/>
                </a:highlight>
                <a:uFill>
                  <a:noFill/>
                </a:uFill>
                <a:latin typeface="Roboto"/>
                <a:ea typeface="Roboto"/>
                <a:cs typeface="Roboto"/>
                <a:sym typeface="Roboto"/>
                <a:hlinkClick r:id="rId3"/>
              </a:rPr>
              <a:t>Nevada</a:t>
            </a:r>
            <a:r>
              <a:rPr lang="en-US" sz="1350">
                <a:solidFill>
                  <a:srgbClr val="1A1D26"/>
                </a:solidFill>
                <a:highlight>
                  <a:srgbClr val="FFFFFF"/>
                </a:highlight>
                <a:latin typeface="Roboto"/>
                <a:ea typeface="Roboto"/>
                <a:cs typeface="Roboto"/>
                <a:sym typeface="Roboto"/>
              </a:rPr>
              <a:t>'s Lake Almanor resort region struck at 4:19 p.m. Thursday and a magnitude 5.2 aftershock occurred at 3:18 a.m. Friday, according to the U.S. Geological Survey.</a:t>
            </a:r>
            <a:endParaRPr/>
          </a:p>
        </p:txBody>
      </p:sp>
      <p:sp>
        <p:nvSpPr>
          <p:cNvPr id="145" name="Google Shape;145;g2480d5e2cf4_0_7: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80d5e2cf4_0_0:notes"/>
          <p:cNvSpPr txBox="1">
            <a:spLocks noGrp="1"/>
          </p:cNvSpPr>
          <p:nvPr>
            <p:ph type="body" idx="1"/>
          </p:nvPr>
        </p:nvSpPr>
        <p:spPr>
          <a:xfrm>
            <a:off x="698500" y="4468813"/>
            <a:ext cx="5588100" cy="3654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We will be working with our own real life shake tables today.</a:t>
            </a:r>
            <a:endParaRPr/>
          </a:p>
        </p:txBody>
      </p:sp>
      <p:sp>
        <p:nvSpPr>
          <p:cNvPr id="154" name="Google Shape;154;g2480d5e2cf4_0_0:notes"/>
          <p:cNvSpPr>
            <a:spLocks noGrp="1" noRot="1" noChangeAspect="1"/>
          </p:cNvSpPr>
          <p:nvPr>
            <p:ph type="sldImg" idx="2"/>
          </p:nvPr>
        </p:nvSpPr>
        <p:spPr>
          <a:xfrm>
            <a:off x="708025" y="1160463"/>
            <a:ext cx="55689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3"/>
          <p:cNvSpPr txBox="1">
            <a:spLocks noGrp="1"/>
          </p:cNvSpPr>
          <p:nvPr>
            <p:ph type="title"/>
          </p:nvPr>
        </p:nvSpPr>
        <p:spPr>
          <a:xfrm>
            <a:off x="1354138" y="365125"/>
            <a:ext cx="948055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8" name="Google Shape;78;p33"/>
          <p:cNvSpPr txBox="1">
            <a:spLocks noGrp="1"/>
          </p:cNvSpPr>
          <p:nvPr>
            <p:ph type="body" idx="1"/>
          </p:nvPr>
        </p:nvSpPr>
        <p:spPr>
          <a:xfrm rot="5400000">
            <a:off x="3918744" y="-738981"/>
            <a:ext cx="4351338" cy="94805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84" name="Google Shape;84;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1354138" y="365125"/>
            <a:ext cx="948055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1354138" y="1825625"/>
            <a:ext cx="94805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1354138" y="365125"/>
            <a:ext cx="948055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1354138" y="365125"/>
            <a:ext cx="948055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64" name="Google Shape;64;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32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71" name="Google Shape;71;p32"/>
          <p:cNvSpPr>
            <a:spLocks noGrp="1"/>
          </p:cNvSpPr>
          <p:nvPr>
            <p:ph type="pic" idx="2"/>
          </p:nvPr>
        </p:nvSpPr>
        <p:spPr>
          <a:xfrm>
            <a:off x="5183188" y="987425"/>
            <a:ext cx="6172200" cy="4873625"/>
          </a:xfrm>
          <a:prstGeom prst="rect">
            <a:avLst/>
          </a:prstGeom>
          <a:noFill/>
          <a:ln>
            <a:noFill/>
          </a:ln>
        </p:spPr>
      </p:sp>
      <p:sp>
        <p:nvSpPr>
          <p:cNvPr id="72" name="Google Shape;72;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A7C29"/>
        </a:solidFill>
        <a:effectLst/>
      </p:bgPr>
    </p:bg>
    <p:spTree>
      <p:nvGrpSpPr>
        <p:cNvPr id="1" name="Shape 9"/>
        <p:cNvGrpSpPr/>
        <p:nvPr/>
      </p:nvGrpSpPr>
      <p:grpSpPr>
        <a:xfrm>
          <a:off x="0" y="0"/>
          <a:ext cx="0" cy="0"/>
          <a:chOff x="0" y="0"/>
          <a:chExt cx="0" cy="0"/>
        </a:xfrm>
      </p:grpSpPr>
      <p:sp>
        <p:nvSpPr>
          <p:cNvPr id="10" name="Google Shape;10;p23"/>
          <p:cNvSpPr/>
          <p:nvPr/>
        </p:nvSpPr>
        <p:spPr>
          <a:xfrm>
            <a:off x="10026650" y="1027113"/>
            <a:ext cx="2025650" cy="1776412"/>
          </a:xfrm>
          <a:prstGeom prst="roundRect">
            <a:avLst>
              <a:gd name="adj" fmla="val 9496"/>
            </a:avLst>
          </a:prstGeom>
          <a:solidFill>
            <a:schemeClr val="dk2">
              <a:alpha val="6156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 name="Google Shape;11;p23"/>
          <p:cNvSpPr/>
          <p:nvPr/>
        </p:nvSpPr>
        <p:spPr>
          <a:xfrm>
            <a:off x="657225" y="220663"/>
            <a:ext cx="10944225" cy="6318250"/>
          </a:xfrm>
          <a:prstGeom prst="roundRect">
            <a:avLst>
              <a:gd name="adj" fmla="val 4944"/>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 name="Google Shape;12;p23"/>
          <p:cNvSpPr txBox="1">
            <a:spLocks noGrp="1"/>
          </p:cNvSpPr>
          <p:nvPr>
            <p:ph type="title"/>
          </p:nvPr>
        </p:nvSpPr>
        <p:spPr>
          <a:xfrm>
            <a:off x="1354138" y="365125"/>
            <a:ext cx="9480550" cy="1325563"/>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1pPr>
            <a:lvl2pPr marR="0" lvl="1"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2pPr>
            <a:lvl3pPr marR="0" lvl="2"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3pPr>
            <a:lvl4pPr marR="0" lvl="3"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4pPr>
            <a:lvl5pPr marR="0" lvl="4"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5pPr>
            <a:lvl6pPr marR="0" lvl="5"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6pPr>
            <a:lvl7pPr marR="0" lvl="6"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7pPr>
            <a:lvl8pPr marR="0" lvl="7"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8pPr>
            <a:lvl9pPr marR="0" lvl="8" algn="ctr" rtl="0">
              <a:lnSpc>
                <a:spcPct val="90000"/>
              </a:lnSpc>
              <a:spcBef>
                <a:spcPts val="0"/>
              </a:spcBef>
              <a:spcAft>
                <a:spcPts val="0"/>
              </a:spcAft>
              <a:buClr>
                <a:srgbClr val="000000"/>
              </a:buClr>
              <a:buSzPts val="1400"/>
              <a:buFont typeface="Arial"/>
              <a:buNone/>
              <a:defRPr sz="4400" b="0" i="0" u="none" strike="noStrike" cap="none">
                <a:solidFill>
                  <a:srgbClr val="993300"/>
                </a:solidFill>
                <a:latin typeface="Arial"/>
                <a:ea typeface="Arial"/>
                <a:cs typeface="Arial"/>
                <a:sym typeface="Arial"/>
              </a:defRPr>
            </a:lvl9pPr>
          </a:lstStyle>
          <a:p>
            <a:endParaRPr/>
          </a:p>
        </p:txBody>
      </p:sp>
      <p:sp>
        <p:nvSpPr>
          <p:cNvPr id="13" name="Google Shape;13;p23"/>
          <p:cNvSpPr txBox="1">
            <a:spLocks noGrp="1"/>
          </p:cNvSpPr>
          <p:nvPr>
            <p:ph type="body" idx="1"/>
          </p:nvPr>
        </p:nvSpPr>
        <p:spPr>
          <a:xfrm>
            <a:off x="1354138" y="1825625"/>
            <a:ext cx="948055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Century Gothic"/>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23"/>
          <p:cNvSpPr/>
          <p:nvPr/>
        </p:nvSpPr>
        <p:spPr>
          <a:xfrm>
            <a:off x="11353800" y="576263"/>
            <a:ext cx="2025650" cy="723900"/>
          </a:xfrm>
          <a:prstGeom prst="roundRect">
            <a:avLst>
              <a:gd name="adj" fmla="val 10267"/>
            </a:avLst>
          </a:prstGeom>
          <a:solidFill>
            <a:schemeClr val="accent6">
              <a:alpha val="4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23"/>
          <p:cNvSpPr/>
          <p:nvPr/>
        </p:nvSpPr>
        <p:spPr>
          <a:xfrm>
            <a:off x="10496550" y="-485775"/>
            <a:ext cx="1268413" cy="1192213"/>
          </a:xfrm>
          <a:prstGeom prst="roundRect">
            <a:avLst>
              <a:gd name="adj" fmla="val 7929"/>
            </a:avLst>
          </a:prstGeom>
          <a:solidFill>
            <a:srgbClr val="C1DF87">
              <a:alpha val="654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bVn04eJRjV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7kKcIsBKD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98525" y="874644"/>
            <a:ext cx="10394950" cy="450449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br>
              <a:rPr lang="en-US" sz="5000" b="1"/>
            </a:br>
            <a:br>
              <a:rPr lang="en-US" sz="5000" b="1"/>
            </a:br>
            <a:r>
              <a:rPr lang="en-US" sz="5000" b="1"/>
              <a:t>Twin Oaks Elementary </a:t>
            </a:r>
            <a:br>
              <a:rPr lang="en-US" sz="5000" b="1"/>
            </a:br>
            <a:r>
              <a:rPr lang="en-US" sz="5000" b="1"/>
              <a:t>Science Docent </a:t>
            </a:r>
            <a:br>
              <a:rPr lang="en-US" sz="5000" b="1"/>
            </a:br>
            <a:br>
              <a:rPr lang="en-US" sz="5000" b="1"/>
            </a:br>
            <a:r>
              <a:rPr lang="en-US" sz="5000" b="1"/>
              <a:t>Grade 4</a:t>
            </a:r>
            <a:br>
              <a:rPr lang="en-US" sz="5000" b="1"/>
            </a:br>
            <a:br>
              <a:rPr lang="en-US" sz="5000" b="1"/>
            </a:br>
            <a:r>
              <a:rPr lang="en-US" sz="5000" b="1"/>
              <a:t>Earth Science: Earthquakes</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47ce1f530b_1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166" name="Google Shape;166;g247ce1f530b_1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pic>
        <p:nvPicPr>
          <p:cNvPr id="167" name="Google Shape;167;g247ce1f530b_1_0"/>
          <p:cNvPicPr preferRelativeResize="0"/>
          <p:nvPr/>
        </p:nvPicPr>
        <p:blipFill>
          <a:blip r:embed="rId3">
            <a:alphaModFix/>
          </a:blip>
          <a:stretch>
            <a:fillRect/>
          </a:stretch>
        </p:blipFill>
        <p:spPr>
          <a:xfrm>
            <a:off x="2157413" y="238125"/>
            <a:ext cx="7877175" cy="638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1355725" y="417361"/>
            <a:ext cx="9480600" cy="93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t>Earthquake Experiment</a:t>
            </a:r>
            <a:endParaRPr sz="4000" b="1"/>
          </a:p>
        </p:txBody>
      </p:sp>
      <p:sp>
        <p:nvSpPr>
          <p:cNvPr id="174" name="Google Shape;174;p3"/>
          <p:cNvSpPr txBox="1">
            <a:spLocks noGrp="1"/>
          </p:cNvSpPr>
          <p:nvPr>
            <p:ph type="body" idx="1"/>
          </p:nvPr>
        </p:nvSpPr>
        <p:spPr>
          <a:xfrm>
            <a:off x="1527300" y="1664849"/>
            <a:ext cx="9826500" cy="32997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ts val="3200"/>
              <a:buChar char="•"/>
            </a:pPr>
            <a:r>
              <a:rPr lang="en-US" sz="3200"/>
              <a:t>Today you will be engineers</a:t>
            </a:r>
            <a:endParaRPr sz="3200"/>
          </a:p>
          <a:p>
            <a:pPr marL="228600" lvl="0" indent="-228600" algn="l" rtl="0">
              <a:lnSpc>
                <a:spcPct val="90000"/>
              </a:lnSpc>
              <a:spcBef>
                <a:spcPts val="1000"/>
              </a:spcBef>
              <a:spcAft>
                <a:spcPts val="0"/>
              </a:spcAft>
              <a:buSzPts val="3200"/>
              <a:buChar char="•"/>
            </a:pPr>
            <a:r>
              <a:rPr lang="en-US" sz="3200"/>
              <a:t> Materials</a:t>
            </a:r>
            <a:endParaRPr sz="3200"/>
          </a:p>
          <a:p>
            <a:pPr marL="914400" lvl="1" indent="-431800" algn="l" rtl="0">
              <a:lnSpc>
                <a:spcPct val="90000"/>
              </a:lnSpc>
              <a:spcBef>
                <a:spcPts val="1000"/>
              </a:spcBef>
              <a:spcAft>
                <a:spcPts val="0"/>
              </a:spcAft>
              <a:buSzPts val="3200"/>
              <a:buChar char="-"/>
            </a:pPr>
            <a:r>
              <a:rPr lang="en-US" sz="3200"/>
              <a:t>30 toothpicks</a:t>
            </a:r>
            <a:endParaRPr sz="3200"/>
          </a:p>
          <a:p>
            <a:pPr marL="914400" lvl="1" indent="-431800" algn="l" rtl="0">
              <a:lnSpc>
                <a:spcPct val="90000"/>
              </a:lnSpc>
              <a:spcBef>
                <a:spcPts val="1000"/>
              </a:spcBef>
              <a:spcAft>
                <a:spcPts val="0"/>
              </a:spcAft>
              <a:buSzPts val="3200"/>
              <a:buChar char="-"/>
            </a:pPr>
            <a:r>
              <a:rPr lang="en-US" sz="3200"/>
              <a:t>30 marshmallows</a:t>
            </a:r>
            <a:endParaRPr sz="3200"/>
          </a:p>
          <a:p>
            <a:pPr marL="457200" lvl="0" indent="-431800" algn="l" rtl="0">
              <a:lnSpc>
                <a:spcPct val="90000"/>
              </a:lnSpc>
              <a:spcBef>
                <a:spcPts val="1000"/>
              </a:spcBef>
              <a:spcAft>
                <a:spcPts val="0"/>
              </a:spcAft>
              <a:buSzPts val="3200"/>
              <a:buChar char="•"/>
            </a:pPr>
            <a:r>
              <a:rPr lang="en-US" sz="3200"/>
              <a:t>Building Requirements</a:t>
            </a:r>
            <a:endParaRPr sz="3200"/>
          </a:p>
          <a:p>
            <a:pPr marL="914400" lvl="1" indent="-431800" algn="l" rtl="0">
              <a:lnSpc>
                <a:spcPct val="90000"/>
              </a:lnSpc>
              <a:spcBef>
                <a:spcPts val="1000"/>
              </a:spcBef>
              <a:spcAft>
                <a:spcPts val="0"/>
              </a:spcAft>
              <a:buSzPts val="3200"/>
              <a:buChar char="-"/>
            </a:pPr>
            <a:r>
              <a:rPr lang="en-US" sz="3200"/>
              <a:t>Must be at least two toothpick levels high</a:t>
            </a:r>
            <a:endParaRPr sz="3200"/>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75" name="Google Shape;17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title"/>
          </p:nvPr>
        </p:nvSpPr>
        <p:spPr>
          <a:xfrm>
            <a:off x="1354138" y="365125"/>
            <a:ext cx="948055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Engineering Process</a:t>
            </a:r>
            <a:endParaRPr/>
          </a:p>
        </p:txBody>
      </p:sp>
      <p:sp>
        <p:nvSpPr>
          <p:cNvPr id="181" name="Google Shape;18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182" name="Google Shape;182;p11"/>
          <p:cNvPicPr preferRelativeResize="0"/>
          <p:nvPr/>
        </p:nvPicPr>
        <p:blipFill>
          <a:blip r:embed="rId3">
            <a:alphaModFix/>
          </a:blip>
          <a:stretch>
            <a:fillRect/>
          </a:stretch>
        </p:blipFill>
        <p:spPr>
          <a:xfrm>
            <a:off x="3616350" y="1445850"/>
            <a:ext cx="4666200" cy="4666200"/>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6"/>
          <p:cNvSpPr txBox="1">
            <a:spLocks noGrp="1"/>
          </p:cNvSpPr>
          <p:nvPr>
            <p:ph type="title"/>
          </p:nvPr>
        </p:nvSpPr>
        <p:spPr>
          <a:xfrm>
            <a:off x="1354138" y="365125"/>
            <a:ext cx="948055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sz="4000" b="1"/>
              <a:t>Earthquake Experiment</a:t>
            </a:r>
            <a:endParaRPr sz="4000"/>
          </a:p>
        </p:txBody>
      </p:sp>
      <p:sp>
        <p:nvSpPr>
          <p:cNvPr id="189" name="Google Shape;189;p6"/>
          <p:cNvSpPr txBox="1">
            <a:spLocks noGrp="1"/>
          </p:cNvSpPr>
          <p:nvPr>
            <p:ph type="body" idx="1"/>
          </p:nvPr>
        </p:nvSpPr>
        <p:spPr>
          <a:xfrm>
            <a:off x="1354150" y="1690700"/>
            <a:ext cx="9480600" cy="4339500"/>
          </a:xfrm>
          <a:prstGeom prst="rect">
            <a:avLst/>
          </a:prstGeom>
          <a:noFill/>
          <a:ln>
            <a:noFill/>
          </a:ln>
        </p:spPr>
        <p:txBody>
          <a:bodyPr spcFirstLastPara="1" wrap="square" lIns="91425" tIns="45700" rIns="91425" bIns="45700" anchor="t" anchorCtr="0">
            <a:noAutofit/>
          </a:bodyPr>
          <a:lstStyle/>
          <a:p>
            <a:pPr marL="457200" lvl="0" indent="-431800" algn="l" rtl="0">
              <a:spcBef>
                <a:spcPts val="1000"/>
              </a:spcBef>
              <a:spcAft>
                <a:spcPts val="0"/>
              </a:spcAft>
              <a:buSzPts val="3200"/>
              <a:buChar char="•"/>
            </a:pPr>
            <a:r>
              <a:rPr lang="en-US"/>
              <a:t>Start by designing a building on paper</a:t>
            </a:r>
            <a:endParaRPr/>
          </a:p>
          <a:p>
            <a:pPr marL="914400" marR="0" lvl="1" indent="-349250" algn="l" rtl="0">
              <a:lnSpc>
                <a:spcPct val="90000"/>
              </a:lnSpc>
              <a:spcBef>
                <a:spcPts val="0"/>
              </a:spcBef>
              <a:spcAft>
                <a:spcPts val="0"/>
              </a:spcAft>
              <a:buSzPts val="1900"/>
              <a:buChar char="-"/>
            </a:pPr>
            <a:r>
              <a:rPr lang="en-US" sz="2500"/>
              <a:t>Squares or cubes</a:t>
            </a:r>
            <a:endParaRPr sz="2500"/>
          </a:p>
          <a:p>
            <a:pPr marL="914400" marR="0" lvl="1" indent="-349250" algn="l" rtl="0">
              <a:lnSpc>
                <a:spcPct val="90000"/>
              </a:lnSpc>
              <a:spcBef>
                <a:spcPts val="0"/>
              </a:spcBef>
              <a:spcAft>
                <a:spcPts val="0"/>
              </a:spcAft>
              <a:buSzPts val="1900"/>
              <a:buChar char="-"/>
            </a:pPr>
            <a:r>
              <a:rPr lang="en-US" sz="2500"/>
              <a:t>Triangles</a:t>
            </a:r>
            <a:endParaRPr sz="3300"/>
          </a:p>
          <a:p>
            <a:pPr marL="914400" lvl="1" indent="-349250" algn="l" rtl="0">
              <a:lnSpc>
                <a:spcPct val="90000"/>
              </a:lnSpc>
              <a:spcBef>
                <a:spcPts val="0"/>
              </a:spcBef>
              <a:spcAft>
                <a:spcPts val="0"/>
              </a:spcAft>
              <a:buSzPts val="1900"/>
              <a:buChar char="-"/>
            </a:pPr>
            <a:r>
              <a:rPr lang="en-US" sz="2500"/>
              <a:t>Use full size or broken toothpicks</a:t>
            </a:r>
            <a:endParaRPr sz="2500"/>
          </a:p>
          <a:p>
            <a:pPr marL="914400" lvl="1" indent="-349250" algn="l" rtl="0">
              <a:lnSpc>
                <a:spcPct val="90000"/>
              </a:lnSpc>
              <a:spcBef>
                <a:spcPts val="0"/>
              </a:spcBef>
              <a:spcAft>
                <a:spcPts val="0"/>
              </a:spcAft>
              <a:buSzPts val="1900"/>
              <a:buChar char="-"/>
            </a:pPr>
            <a:r>
              <a:rPr lang="en-US" sz="2500"/>
              <a:t>May use cross bracing </a:t>
            </a:r>
            <a:endParaRPr sz="2500"/>
          </a:p>
          <a:p>
            <a:pPr marL="914400" lvl="0" indent="0" algn="l" rtl="0">
              <a:lnSpc>
                <a:spcPct val="90000"/>
              </a:lnSpc>
              <a:spcBef>
                <a:spcPts val="0"/>
              </a:spcBef>
              <a:spcAft>
                <a:spcPts val="0"/>
              </a:spcAft>
              <a:buNone/>
            </a:pPr>
            <a:endParaRPr sz="2500"/>
          </a:p>
          <a:p>
            <a:pPr marL="457200" lvl="0" indent="-342900" algn="l" rtl="0">
              <a:lnSpc>
                <a:spcPct val="90000"/>
              </a:lnSpc>
              <a:spcBef>
                <a:spcPts val="0"/>
              </a:spcBef>
              <a:spcAft>
                <a:spcPts val="0"/>
              </a:spcAft>
              <a:buSzPts val="1800"/>
              <a:buChar char="●"/>
            </a:pPr>
            <a:r>
              <a:rPr lang="en-US"/>
              <a:t>Then build building on desk</a:t>
            </a:r>
            <a:endParaRPr/>
          </a:p>
          <a:p>
            <a:pPr marL="457200" lvl="0" indent="0" algn="l" rtl="0">
              <a:lnSpc>
                <a:spcPct val="90000"/>
              </a:lnSpc>
              <a:spcBef>
                <a:spcPts val="0"/>
              </a:spcBef>
              <a:spcAft>
                <a:spcPts val="0"/>
              </a:spcAft>
              <a:buNone/>
            </a:pPr>
            <a:endParaRPr sz="2000"/>
          </a:p>
          <a:p>
            <a:pPr marL="457200" lvl="0" indent="-342900" algn="l" rtl="0">
              <a:lnSpc>
                <a:spcPct val="90000"/>
              </a:lnSpc>
              <a:spcBef>
                <a:spcPts val="0"/>
              </a:spcBef>
              <a:spcAft>
                <a:spcPts val="0"/>
              </a:spcAft>
              <a:buSzPts val="1800"/>
              <a:buChar char="●"/>
            </a:pPr>
            <a:r>
              <a:rPr lang="en-US"/>
              <a:t>Next place building on Jello pan</a:t>
            </a:r>
            <a:endParaRPr/>
          </a:p>
          <a:p>
            <a:pPr marL="457200" lvl="0" indent="0" algn="l" rtl="0">
              <a:lnSpc>
                <a:spcPct val="90000"/>
              </a:lnSpc>
              <a:spcBef>
                <a:spcPts val="0"/>
              </a:spcBef>
              <a:spcAft>
                <a:spcPts val="0"/>
              </a:spcAft>
              <a:buNone/>
            </a:pPr>
            <a:endParaRPr sz="2000"/>
          </a:p>
          <a:p>
            <a:pPr marL="457200" lvl="0" indent="-342900" algn="l" rtl="0">
              <a:lnSpc>
                <a:spcPct val="90000"/>
              </a:lnSpc>
              <a:spcBef>
                <a:spcPts val="0"/>
              </a:spcBef>
              <a:spcAft>
                <a:spcPts val="0"/>
              </a:spcAft>
              <a:buSzPts val="1800"/>
              <a:buChar char="●"/>
            </a:pPr>
            <a:r>
              <a:rPr lang="en-US"/>
              <a:t>Finally, tap pans to simulate S or secondary/a seismic wave</a:t>
            </a:r>
            <a:endParaRPr/>
          </a:p>
        </p:txBody>
      </p:sp>
      <p:sp>
        <p:nvSpPr>
          <p:cNvPr id="190" name="Google Shape;19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47ce1f530b_1_7"/>
          <p:cNvSpPr txBox="1">
            <a:spLocks noGrp="1"/>
          </p:cNvSpPr>
          <p:nvPr>
            <p:ph type="title"/>
          </p:nvPr>
        </p:nvSpPr>
        <p:spPr>
          <a:xfrm>
            <a:off x="1355688" y="365000"/>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sz="4000" b="1"/>
              <a:t>Earthquake Experiments</a:t>
            </a:r>
            <a:endParaRPr sz="4000"/>
          </a:p>
        </p:txBody>
      </p:sp>
      <p:sp>
        <p:nvSpPr>
          <p:cNvPr id="197" name="Google Shape;197;g247ce1f530b_1_7"/>
          <p:cNvSpPr txBox="1">
            <a:spLocks noGrp="1"/>
          </p:cNvSpPr>
          <p:nvPr>
            <p:ph type="body" idx="1"/>
          </p:nvPr>
        </p:nvSpPr>
        <p:spPr>
          <a:xfrm>
            <a:off x="1354138" y="1690688"/>
            <a:ext cx="9480600" cy="41817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a:t>How did your building do?</a:t>
            </a:r>
            <a:endParaRPr/>
          </a:p>
          <a:p>
            <a:pPr marL="45720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What could you do to make stronger </a:t>
            </a:r>
            <a:endParaRPr/>
          </a:p>
          <a:p>
            <a:pPr marL="914400" lvl="1" indent="-342900" algn="l" rtl="0">
              <a:lnSpc>
                <a:spcPct val="90000"/>
              </a:lnSpc>
              <a:spcBef>
                <a:spcPts val="0"/>
              </a:spcBef>
              <a:spcAft>
                <a:spcPts val="0"/>
              </a:spcAft>
              <a:buSzPts val="1800"/>
              <a:buChar char="○"/>
            </a:pPr>
            <a:r>
              <a:rPr lang="en-US"/>
              <a:t>Should you make base bigger</a:t>
            </a:r>
            <a:endParaRPr/>
          </a:p>
          <a:p>
            <a:pPr marL="914400" lvl="1" indent="-342900" algn="l" rtl="0">
              <a:lnSpc>
                <a:spcPct val="90000"/>
              </a:lnSpc>
              <a:spcBef>
                <a:spcPts val="0"/>
              </a:spcBef>
              <a:spcAft>
                <a:spcPts val="0"/>
              </a:spcAft>
              <a:buSzPts val="1800"/>
              <a:buChar char="○"/>
            </a:pPr>
            <a:r>
              <a:rPr lang="en-US"/>
              <a:t>Structure taller or smaller</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Redesign and test again</a:t>
            </a:r>
            <a:endParaRPr/>
          </a:p>
          <a:p>
            <a:pPr marL="0" lvl="0" indent="0" algn="l" rtl="0">
              <a:lnSpc>
                <a:spcPct val="90000"/>
              </a:lnSpc>
              <a:spcBef>
                <a:spcPts val="0"/>
              </a:spcBef>
              <a:spcAft>
                <a:spcPts val="0"/>
              </a:spcAft>
              <a:buNone/>
            </a:pPr>
            <a:endParaRPr/>
          </a:p>
          <a:p>
            <a:pPr marL="457200" lvl="0" indent="-342900" algn="l" rtl="0">
              <a:lnSpc>
                <a:spcPct val="90000"/>
              </a:lnSpc>
              <a:spcBef>
                <a:spcPts val="0"/>
              </a:spcBef>
              <a:spcAft>
                <a:spcPts val="0"/>
              </a:spcAft>
              <a:buSzPts val="1800"/>
              <a:buChar char="●"/>
            </a:pPr>
            <a:r>
              <a:rPr lang="en-US"/>
              <a:t>What worked best, why?</a:t>
            </a:r>
            <a:endParaRPr/>
          </a:p>
          <a:p>
            <a:pPr marL="457200" lvl="0" indent="0" algn="l" rtl="0">
              <a:lnSpc>
                <a:spcPct val="90000"/>
              </a:lnSpc>
              <a:spcBef>
                <a:spcPts val="0"/>
              </a:spcBef>
              <a:spcAft>
                <a:spcPts val="0"/>
              </a:spcAft>
              <a:buNone/>
            </a:pPr>
            <a:endParaRPr/>
          </a:p>
        </p:txBody>
      </p:sp>
      <p:sp>
        <p:nvSpPr>
          <p:cNvPr id="198" name="Google Shape;198;g247ce1f530b_1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8"/>
          <p:cNvSpPr txBox="1">
            <a:spLocks noGrp="1"/>
          </p:cNvSpPr>
          <p:nvPr>
            <p:ph type="title"/>
          </p:nvPr>
        </p:nvSpPr>
        <p:spPr>
          <a:xfrm>
            <a:off x="1354150" y="365125"/>
            <a:ext cx="9480600" cy="1028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1400"/>
              <a:buNone/>
            </a:pPr>
            <a:endParaRPr sz="4000" b="1"/>
          </a:p>
          <a:p>
            <a:pPr marL="0" lvl="0" indent="0" algn="ctr" rtl="0">
              <a:spcBef>
                <a:spcPts val="0"/>
              </a:spcBef>
              <a:spcAft>
                <a:spcPts val="0"/>
              </a:spcAft>
              <a:buClr>
                <a:schemeClr val="dk1"/>
              </a:buClr>
              <a:buSzPts val="1400"/>
              <a:buFont typeface="Arial"/>
              <a:buNone/>
            </a:pPr>
            <a:r>
              <a:rPr lang="en-US" sz="4000" b="1"/>
              <a:t>Debrief - Take Aways</a:t>
            </a:r>
            <a:endParaRPr sz="4000"/>
          </a:p>
          <a:p>
            <a:pPr marL="0" lvl="0" indent="0" algn="l" rtl="0">
              <a:lnSpc>
                <a:spcPct val="90000"/>
              </a:lnSpc>
              <a:spcBef>
                <a:spcPts val="0"/>
              </a:spcBef>
              <a:spcAft>
                <a:spcPts val="0"/>
              </a:spcAft>
              <a:buSzPts val="1400"/>
              <a:buNone/>
            </a:pPr>
            <a:endParaRPr b="1"/>
          </a:p>
        </p:txBody>
      </p:sp>
      <p:sp>
        <p:nvSpPr>
          <p:cNvPr id="205" name="Google Shape;205;p8"/>
          <p:cNvSpPr txBox="1">
            <a:spLocks noGrp="1"/>
          </p:cNvSpPr>
          <p:nvPr>
            <p:ph type="body" idx="1"/>
          </p:nvPr>
        </p:nvSpPr>
        <p:spPr>
          <a:xfrm>
            <a:off x="1831650" y="1531675"/>
            <a:ext cx="9003000" cy="4824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1000"/>
              </a:spcBef>
              <a:spcAft>
                <a:spcPts val="0"/>
              </a:spcAft>
              <a:buSzPts val="3000"/>
              <a:buChar char="•"/>
            </a:pPr>
            <a:r>
              <a:rPr lang="en-US" sz="3000"/>
              <a:t>How did your structure survive the earthquake?</a:t>
            </a:r>
            <a:endParaRPr sz="3000"/>
          </a:p>
          <a:p>
            <a:pPr marL="0" lvl="0" indent="0" algn="l" rtl="0">
              <a:lnSpc>
                <a:spcPct val="90000"/>
              </a:lnSpc>
              <a:spcBef>
                <a:spcPts val="1000"/>
              </a:spcBef>
              <a:spcAft>
                <a:spcPts val="0"/>
              </a:spcAft>
              <a:buNone/>
            </a:pPr>
            <a:endParaRPr sz="1000"/>
          </a:p>
          <a:p>
            <a:pPr marL="457200" lvl="0" indent="-419100" algn="l" rtl="0">
              <a:lnSpc>
                <a:spcPct val="90000"/>
              </a:lnSpc>
              <a:spcBef>
                <a:spcPts val="1000"/>
              </a:spcBef>
              <a:spcAft>
                <a:spcPts val="0"/>
              </a:spcAft>
              <a:buSzPts val="3000"/>
              <a:buChar char="•"/>
            </a:pPr>
            <a:r>
              <a:rPr lang="en-US" sz="3000"/>
              <a:t>Are all earthquakes the same strength?</a:t>
            </a:r>
            <a:endParaRPr sz="3000"/>
          </a:p>
          <a:p>
            <a:pPr marL="457200" lvl="0" indent="0" algn="l" rtl="0">
              <a:lnSpc>
                <a:spcPct val="90000"/>
              </a:lnSpc>
              <a:spcBef>
                <a:spcPts val="1000"/>
              </a:spcBef>
              <a:spcAft>
                <a:spcPts val="0"/>
              </a:spcAft>
              <a:buNone/>
            </a:pPr>
            <a:endParaRPr sz="1000"/>
          </a:p>
          <a:p>
            <a:pPr marL="457200" lvl="0" indent="-419100" algn="l" rtl="0">
              <a:lnSpc>
                <a:spcPct val="90000"/>
              </a:lnSpc>
              <a:spcBef>
                <a:spcPts val="1000"/>
              </a:spcBef>
              <a:spcAft>
                <a:spcPts val="0"/>
              </a:spcAft>
              <a:buSzPts val="3000"/>
              <a:buChar char="•"/>
            </a:pPr>
            <a:r>
              <a:rPr lang="en-US" sz="3000"/>
              <a:t>How do we measure earthquakes?</a:t>
            </a:r>
            <a:endParaRPr sz="3000"/>
          </a:p>
          <a:p>
            <a:pPr marL="457200" lvl="0" indent="0" algn="l" rtl="0">
              <a:lnSpc>
                <a:spcPct val="90000"/>
              </a:lnSpc>
              <a:spcBef>
                <a:spcPts val="1000"/>
              </a:spcBef>
              <a:spcAft>
                <a:spcPts val="0"/>
              </a:spcAft>
              <a:buNone/>
            </a:pPr>
            <a:endParaRPr sz="1000"/>
          </a:p>
          <a:p>
            <a:pPr marL="457200" lvl="0" indent="-419100" algn="l" rtl="0">
              <a:lnSpc>
                <a:spcPct val="90000"/>
              </a:lnSpc>
              <a:spcBef>
                <a:spcPts val="1000"/>
              </a:spcBef>
              <a:spcAft>
                <a:spcPts val="0"/>
              </a:spcAft>
              <a:buSzPts val="3000"/>
              <a:buChar char="•"/>
            </a:pPr>
            <a:r>
              <a:rPr lang="en-US" sz="3000"/>
              <a:t>Where on earth do earthquakes happen?</a:t>
            </a:r>
            <a:endParaRPr sz="3000"/>
          </a:p>
          <a:p>
            <a:pPr marL="457200" lvl="0" indent="0" algn="l" rtl="0">
              <a:lnSpc>
                <a:spcPct val="90000"/>
              </a:lnSpc>
              <a:spcBef>
                <a:spcPts val="1000"/>
              </a:spcBef>
              <a:spcAft>
                <a:spcPts val="0"/>
              </a:spcAft>
              <a:buNone/>
            </a:pPr>
            <a:endParaRPr sz="1000"/>
          </a:p>
          <a:p>
            <a:pPr marL="457200" lvl="0" indent="-419100" algn="l" rtl="0">
              <a:lnSpc>
                <a:spcPct val="90000"/>
              </a:lnSpc>
              <a:spcBef>
                <a:spcPts val="1000"/>
              </a:spcBef>
              <a:spcAft>
                <a:spcPts val="0"/>
              </a:spcAft>
              <a:buSzPts val="3000"/>
              <a:buChar char="•"/>
            </a:pPr>
            <a:r>
              <a:rPr lang="en-US" sz="3000"/>
              <a:t>Where do most earthquakes occur?</a:t>
            </a:r>
            <a:endParaRPr sz="3000"/>
          </a:p>
          <a:p>
            <a:pPr marL="0" lvl="0" indent="0" algn="l" rtl="0">
              <a:lnSpc>
                <a:spcPct val="90000"/>
              </a:lnSpc>
              <a:spcBef>
                <a:spcPts val="1000"/>
              </a:spcBef>
              <a:spcAft>
                <a:spcPts val="0"/>
              </a:spcAft>
              <a:buNone/>
            </a:pPr>
            <a:endParaRPr sz="1000"/>
          </a:p>
          <a:p>
            <a:pPr marL="457200" lvl="0" indent="-419100" algn="l" rtl="0">
              <a:lnSpc>
                <a:spcPct val="90000"/>
              </a:lnSpc>
              <a:spcBef>
                <a:spcPts val="1000"/>
              </a:spcBef>
              <a:spcAft>
                <a:spcPts val="0"/>
              </a:spcAft>
              <a:buSzPts val="3000"/>
              <a:buChar char="•"/>
            </a:pPr>
            <a:r>
              <a:rPr lang="en-US" sz="3000"/>
              <a:t>What are engineers doing to help?</a:t>
            </a:r>
            <a:endParaRPr sz="3000"/>
          </a:p>
          <a:p>
            <a:pPr marL="0" lvl="0" indent="0" algn="l" rtl="0">
              <a:lnSpc>
                <a:spcPct val="90000"/>
              </a:lnSpc>
              <a:spcBef>
                <a:spcPts val="1000"/>
              </a:spcBef>
              <a:spcAft>
                <a:spcPts val="0"/>
              </a:spcAft>
              <a:buNone/>
            </a:pPr>
            <a:endParaRPr/>
          </a:p>
        </p:txBody>
      </p:sp>
      <p:sp>
        <p:nvSpPr>
          <p:cNvPr id="206" name="Google Shape;20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anim calcmode="lin" valueType="num">
                                      <p:cBhvr additive="base">
                                        <p:cTn id="7" dur="500"/>
                                        <p:tgtEl>
                                          <p:spTgt spid="2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
                                            <p:txEl>
                                              <p:pRg st="1" end="1"/>
                                            </p:txEl>
                                          </p:spTgt>
                                        </p:tgtEl>
                                        <p:attrNameLst>
                                          <p:attrName>style.visibility</p:attrName>
                                        </p:attrNameLst>
                                      </p:cBhvr>
                                      <p:to>
                                        <p:strVal val="visible"/>
                                      </p:to>
                                    </p:set>
                                    <p:anim calcmode="lin" valueType="num">
                                      <p:cBhvr additive="base">
                                        <p:cTn id="12" dur="500"/>
                                        <p:tgtEl>
                                          <p:spTgt spid="2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
                                            <p:txEl>
                                              <p:pRg st="2" end="2"/>
                                            </p:txEl>
                                          </p:spTgt>
                                        </p:tgtEl>
                                        <p:attrNameLst>
                                          <p:attrName>style.visibility</p:attrName>
                                        </p:attrNameLst>
                                      </p:cBhvr>
                                      <p:to>
                                        <p:strVal val="visible"/>
                                      </p:to>
                                    </p:set>
                                    <p:anim calcmode="lin" valueType="num">
                                      <p:cBhvr additive="base">
                                        <p:cTn id="17" dur="500"/>
                                        <p:tgtEl>
                                          <p:spTgt spid="2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
                                            <p:txEl>
                                              <p:pRg st="3" end="3"/>
                                            </p:txEl>
                                          </p:spTgt>
                                        </p:tgtEl>
                                        <p:attrNameLst>
                                          <p:attrName>style.visibility</p:attrName>
                                        </p:attrNameLst>
                                      </p:cBhvr>
                                      <p:to>
                                        <p:strVal val="visible"/>
                                      </p:to>
                                    </p:set>
                                    <p:anim calcmode="lin" valueType="num">
                                      <p:cBhvr additive="base">
                                        <p:cTn id="22" dur="500"/>
                                        <p:tgtEl>
                                          <p:spTgt spid="2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
                                            <p:txEl>
                                              <p:pRg st="4" end="4"/>
                                            </p:txEl>
                                          </p:spTgt>
                                        </p:tgtEl>
                                        <p:attrNameLst>
                                          <p:attrName>style.visibility</p:attrName>
                                        </p:attrNameLst>
                                      </p:cBhvr>
                                      <p:to>
                                        <p:strVal val="visible"/>
                                      </p:to>
                                    </p:set>
                                    <p:anim calcmode="lin" valueType="num">
                                      <p:cBhvr additive="base">
                                        <p:cTn id="27" dur="500"/>
                                        <p:tgtEl>
                                          <p:spTgt spid="2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
                                            <p:txEl>
                                              <p:pRg st="5" end="5"/>
                                            </p:txEl>
                                          </p:spTgt>
                                        </p:tgtEl>
                                        <p:attrNameLst>
                                          <p:attrName>style.visibility</p:attrName>
                                        </p:attrNameLst>
                                      </p:cBhvr>
                                      <p:to>
                                        <p:strVal val="visible"/>
                                      </p:to>
                                    </p:set>
                                    <p:anim calcmode="lin" valueType="num">
                                      <p:cBhvr additive="base">
                                        <p:cTn id="32" dur="500"/>
                                        <p:tgtEl>
                                          <p:spTgt spid="2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
                                            <p:txEl>
                                              <p:pRg st="6" end="6"/>
                                            </p:txEl>
                                          </p:spTgt>
                                        </p:tgtEl>
                                        <p:attrNameLst>
                                          <p:attrName>style.visibility</p:attrName>
                                        </p:attrNameLst>
                                      </p:cBhvr>
                                      <p:to>
                                        <p:strVal val="visible"/>
                                      </p:to>
                                    </p:set>
                                    <p:anim calcmode="lin" valueType="num">
                                      <p:cBhvr additive="base">
                                        <p:cTn id="37" dur="500"/>
                                        <p:tgtEl>
                                          <p:spTgt spid="20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05">
                                            <p:txEl>
                                              <p:pRg st="7" end="7"/>
                                            </p:txEl>
                                          </p:spTgt>
                                        </p:tgtEl>
                                        <p:attrNameLst>
                                          <p:attrName>style.visibility</p:attrName>
                                        </p:attrNameLst>
                                      </p:cBhvr>
                                      <p:to>
                                        <p:strVal val="visible"/>
                                      </p:to>
                                    </p:set>
                                    <p:anim calcmode="lin" valueType="num">
                                      <p:cBhvr additive="base">
                                        <p:cTn id="42" dur="500"/>
                                        <p:tgtEl>
                                          <p:spTgt spid="20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5">
                                            <p:txEl>
                                              <p:pRg st="8" end="8"/>
                                            </p:txEl>
                                          </p:spTgt>
                                        </p:tgtEl>
                                        <p:attrNameLst>
                                          <p:attrName>style.visibility</p:attrName>
                                        </p:attrNameLst>
                                      </p:cBhvr>
                                      <p:to>
                                        <p:strVal val="visible"/>
                                      </p:to>
                                    </p:set>
                                    <p:anim calcmode="lin" valueType="num">
                                      <p:cBhvr additive="base">
                                        <p:cTn id="47" dur="500"/>
                                        <p:tgtEl>
                                          <p:spTgt spid="20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05">
                                            <p:txEl>
                                              <p:pRg st="9" end="9"/>
                                            </p:txEl>
                                          </p:spTgt>
                                        </p:tgtEl>
                                        <p:attrNameLst>
                                          <p:attrName>style.visibility</p:attrName>
                                        </p:attrNameLst>
                                      </p:cBhvr>
                                      <p:to>
                                        <p:strVal val="visible"/>
                                      </p:to>
                                    </p:set>
                                    <p:anim calcmode="lin" valueType="num">
                                      <p:cBhvr additive="base">
                                        <p:cTn id="52" dur="500"/>
                                        <p:tgtEl>
                                          <p:spTgt spid="20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5">
                                            <p:txEl>
                                              <p:pRg st="10" end="10"/>
                                            </p:txEl>
                                          </p:spTgt>
                                        </p:tgtEl>
                                        <p:attrNameLst>
                                          <p:attrName>style.visibility</p:attrName>
                                        </p:attrNameLst>
                                      </p:cBhvr>
                                      <p:to>
                                        <p:strVal val="visible"/>
                                      </p:to>
                                    </p:set>
                                    <p:anim calcmode="lin" valueType="num">
                                      <p:cBhvr additive="base">
                                        <p:cTn id="57" dur="500"/>
                                        <p:tgtEl>
                                          <p:spTgt spid="20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205">
                                            <p:txEl>
                                              <p:pRg st="11" end="11"/>
                                            </p:txEl>
                                          </p:spTgt>
                                        </p:tgtEl>
                                        <p:attrNameLst>
                                          <p:attrName>style.visibility</p:attrName>
                                        </p:attrNameLst>
                                      </p:cBhvr>
                                      <p:to>
                                        <p:strVal val="visible"/>
                                      </p:to>
                                    </p:set>
                                    <p:anim calcmode="lin" valueType="num">
                                      <p:cBhvr additive="base">
                                        <p:cTn id="62" dur="500"/>
                                        <p:tgtEl>
                                          <p:spTgt spid="20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247ce1f530b_1_21"/>
          <p:cNvSpPr txBox="1">
            <a:spLocks noGrp="1"/>
          </p:cNvSpPr>
          <p:nvPr>
            <p:ph type="title"/>
          </p:nvPr>
        </p:nvSpPr>
        <p:spPr>
          <a:xfrm>
            <a:off x="1355725" y="504273"/>
            <a:ext cx="9480600" cy="847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t>Vocabulary</a:t>
            </a:r>
            <a:endParaRPr/>
          </a:p>
        </p:txBody>
      </p:sp>
      <p:sp>
        <p:nvSpPr>
          <p:cNvPr id="212" name="Google Shape;212;g247ce1f530b_1_21"/>
          <p:cNvSpPr txBox="1">
            <a:spLocks noGrp="1"/>
          </p:cNvSpPr>
          <p:nvPr>
            <p:ph type="body" idx="1"/>
          </p:nvPr>
        </p:nvSpPr>
        <p:spPr>
          <a:xfrm>
            <a:off x="1354150" y="1789050"/>
            <a:ext cx="9602100" cy="4387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b="1"/>
              <a:t>Fault: A crack in the rock, caused by movement of the Earth’s crust</a:t>
            </a:r>
            <a:endParaRPr sz="2000" b="1"/>
          </a:p>
          <a:p>
            <a:pPr marL="228600" lvl="0" indent="-228600" algn="l" rtl="0">
              <a:lnSpc>
                <a:spcPct val="90000"/>
              </a:lnSpc>
              <a:spcBef>
                <a:spcPts val="0"/>
              </a:spcBef>
              <a:spcAft>
                <a:spcPts val="0"/>
              </a:spcAft>
              <a:buClr>
                <a:schemeClr val="dk1"/>
              </a:buClr>
              <a:buSzPts val="2000"/>
              <a:buChar char="•"/>
            </a:pPr>
            <a:r>
              <a:rPr lang="en-US" sz="2000" b="1"/>
              <a:t>Focus: The point under the surface of the Earth where an Earthquake begins.</a:t>
            </a:r>
            <a:endParaRPr sz="2000" b="1"/>
          </a:p>
          <a:p>
            <a:pPr marL="228600" marR="0" lvl="0" indent="-228600" algn="l" rtl="0">
              <a:lnSpc>
                <a:spcPct val="90000"/>
              </a:lnSpc>
              <a:spcBef>
                <a:spcPts val="0"/>
              </a:spcBef>
              <a:spcAft>
                <a:spcPts val="0"/>
              </a:spcAft>
              <a:buSzPts val="2000"/>
              <a:buChar char="•"/>
            </a:pPr>
            <a:r>
              <a:rPr lang="en-US" sz="2000" b="1"/>
              <a:t>Megathrust: An earthquake that occurs when one tectonic plate subducts beneath another. Megathrust earthquakes often generate large tsunamis that cause damage over a much wider area.</a:t>
            </a:r>
            <a:endParaRPr sz="2000" b="1"/>
          </a:p>
          <a:p>
            <a:pPr marL="228600" marR="0" lvl="0" indent="-228600" algn="l" rtl="0">
              <a:lnSpc>
                <a:spcPct val="90000"/>
              </a:lnSpc>
              <a:spcBef>
                <a:spcPts val="0"/>
              </a:spcBef>
              <a:spcAft>
                <a:spcPts val="0"/>
              </a:spcAft>
              <a:buSzPts val="2000"/>
              <a:buChar char="•"/>
            </a:pPr>
            <a:r>
              <a:rPr lang="en-US" sz="2000" b="1"/>
              <a:t>Mercalli scale: A scale from I to XII that measures the amount of damage sustained in an earthquake</a:t>
            </a:r>
            <a:endParaRPr sz="2000" b="1"/>
          </a:p>
          <a:p>
            <a:pPr marL="228600" marR="0" lvl="0" indent="-228600" algn="l" rtl="0">
              <a:lnSpc>
                <a:spcPct val="90000"/>
              </a:lnSpc>
              <a:spcBef>
                <a:spcPts val="0"/>
              </a:spcBef>
              <a:spcAft>
                <a:spcPts val="0"/>
              </a:spcAft>
              <a:buSzPts val="2000"/>
              <a:buChar char="•"/>
            </a:pPr>
            <a:r>
              <a:rPr lang="en-US" sz="2000" b="1"/>
              <a:t>P waves: Primary body waves, which travel from the focus of an earthquake. These are compression waves.</a:t>
            </a:r>
            <a:endParaRPr sz="2000" b="1"/>
          </a:p>
          <a:p>
            <a:pPr marL="228600" marR="0" lvl="0" indent="-228600" algn="l" rtl="0">
              <a:lnSpc>
                <a:spcPct val="90000"/>
              </a:lnSpc>
              <a:spcBef>
                <a:spcPts val="0"/>
              </a:spcBef>
              <a:spcAft>
                <a:spcPts val="0"/>
              </a:spcAft>
              <a:buSzPts val="2000"/>
              <a:buChar char="•"/>
            </a:pPr>
            <a:r>
              <a:rPr lang="en-US" sz="2000" b="1"/>
              <a:t>Richter scale: A scale from 1 to 9 that measures the strength of an earthquake</a:t>
            </a:r>
            <a:endParaRPr sz="2000" b="1"/>
          </a:p>
          <a:p>
            <a:pPr marL="228600" marR="0" lvl="0" indent="-228600" algn="l" rtl="0">
              <a:lnSpc>
                <a:spcPct val="90000"/>
              </a:lnSpc>
              <a:spcBef>
                <a:spcPts val="0"/>
              </a:spcBef>
              <a:spcAft>
                <a:spcPts val="0"/>
              </a:spcAft>
              <a:buSzPts val="2000"/>
              <a:buChar char="•"/>
            </a:pPr>
            <a:r>
              <a:rPr lang="en-US" sz="2000" b="1"/>
              <a:t>S waves: The slower secondary body waves that cause side to side movement.</a:t>
            </a:r>
            <a:endParaRPr sz="2000" b="1"/>
          </a:p>
        </p:txBody>
      </p:sp>
      <p:sp>
        <p:nvSpPr>
          <p:cNvPr id="213" name="Google Shape;213;g247ce1f530b_1_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47ce1f530b_1_27"/>
          <p:cNvSpPr txBox="1">
            <a:spLocks noGrp="1"/>
          </p:cNvSpPr>
          <p:nvPr>
            <p:ph type="title"/>
          </p:nvPr>
        </p:nvSpPr>
        <p:spPr>
          <a:xfrm>
            <a:off x="1355725" y="504273"/>
            <a:ext cx="9480600" cy="847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t>Vocabulary</a:t>
            </a:r>
            <a:endParaRPr/>
          </a:p>
        </p:txBody>
      </p:sp>
      <p:sp>
        <p:nvSpPr>
          <p:cNvPr id="219" name="Google Shape;219;g247ce1f530b_1_27"/>
          <p:cNvSpPr txBox="1">
            <a:spLocks noGrp="1"/>
          </p:cNvSpPr>
          <p:nvPr>
            <p:ph type="body" idx="1"/>
          </p:nvPr>
        </p:nvSpPr>
        <p:spPr>
          <a:xfrm>
            <a:off x="1354138" y="1789043"/>
            <a:ext cx="9480600" cy="4387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n-US" sz="2000" b="1"/>
              <a:t>Seismogram: A zigzag line created by vibrations read from a seismograph caused by body waves</a:t>
            </a:r>
            <a:endParaRPr sz="2000" b="1"/>
          </a:p>
          <a:p>
            <a:pPr marL="228600" lvl="0" indent="-228600" algn="l" rtl="0">
              <a:lnSpc>
                <a:spcPct val="90000"/>
              </a:lnSpc>
              <a:spcBef>
                <a:spcPts val="0"/>
              </a:spcBef>
              <a:spcAft>
                <a:spcPts val="0"/>
              </a:spcAft>
              <a:buSzPts val="2000"/>
              <a:buChar char="•"/>
            </a:pPr>
            <a:r>
              <a:rPr lang="en-US" sz="2000" b="1"/>
              <a:t>Seismograph: An instrument that measures how much the ground shakes or vibrates in an earthquake</a:t>
            </a:r>
            <a:endParaRPr sz="2000" b="1"/>
          </a:p>
          <a:p>
            <a:pPr marL="228600" lvl="0" indent="-228600" algn="l" rtl="0">
              <a:lnSpc>
                <a:spcPct val="90000"/>
              </a:lnSpc>
              <a:spcBef>
                <a:spcPts val="0"/>
              </a:spcBef>
              <a:spcAft>
                <a:spcPts val="0"/>
              </a:spcAft>
              <a:buSzPts val="2000"/>
              <a:buChar char="•"/>
            </a:pPr>
            <a:r>
              <a:rPr lang="en-US" sz="2000" b="1"/>
              <a:t>Tectonic plate: Section of the Earth’s crust</a:t>
            </a:r>
            <a:endParaRPr sz="2000" b="1"/>
          </a:p>
          <a:p>
            <a:pPr marL="228600" lvl="0" indent="-228600" algn="l" rtl="0">
              <a:lnSpc>
                <a:spcPct val="90000"/>
              </a:lnSpc>
              <a:spcBef>
                <a:spcPts val="0"/>
              </a:spcBef>
              <a:spcAft>
                <a:spcPts val="0"/>
              </a:spcAft>
              <a:buSzPts val="2000"/>
              <a:buChar char="•"/>
            </a:pPr>
            <a:r>
              <a:rPr lang="en-US" sz="2000" b="1"/>
              <a:t>Tsunami: A series of ocean waves generated by an rapid large-scale disturbance of the sea water. Most tsunamis are generated by earthquakes, bute they may also be caused by volcanic eruptions, landslides, undersea slimps or meteor impacts.</a:t>
            </a:r>
            <a:endParaRPr sz="2000" b="1"/>
          </a:p>
          <a:p>
            <a:pPr marL="228600" lvl="0" indent="-25400" algn="l" rtl="0">
              <a:lnSpc>
                <a:spcPct val="90000"/>
              </a:lnSpc>
              <a:spcBef>
                <a:spcPts val="1000"/>
              </a:spcBef>
              <a:spcAft>
                <a:spcPts val="0"/>
              </a:spcAft>
              <a:buClr>
                <a:schemeClr val="dk1"/>
              </a:buClr>
              <a:buSzPts val="3200"/>
              <a:buNone/>
            </a:pPr>
            <a:endParaRPr sz="3200"/>
          </a:p>
        </p:txBody>
      </p:sp>
      <p:sp>
        <p:nvSpPr>
          <p:cNvPr id="220" name="Google Shape;220;g247ce1f530b_1_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ctrTitle"/>
          </p:nvPr>
        </p:nvSpPr>
        <p:spPr>
          <a:xfrm>
            <a:off x="1524000" y="344975"/>
            <a:ext cx="9144000" cy="897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1400"/>
              <a:buNone/>
            </a:pPr>
            <a:r>
              <a:rPr lang="en-US"/>
              <a:t>Science Lab Rules</a:t>
            </a:r>
            <a:endParaRPr/>
          </a:p>
        </p:txBody>
      </p:sp>
      <p:sp>
        <p:nvSpPr>
          <p:cNvPr id="99" name="Google Shape;99;p2"/>
          <p:cNvSpPr txBox="1">
            <a:spLocks noGrp="1"/>
          </p:cNvSpPr>
          <p:nvPr>
            <p:ph type="subTitle" idx="1"/>
          </p:nvPr>
        </p:nvSpPr>
        <p:spPr>
          <a:xfrm>
            <a:off x="1366075" y="1462675"/>
            <a:ext cx="9783300" cy="480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a:t>Please do not touch materials until instructed to do so</a:t>
            </a:r>
            <a:endParaRPr/>
          </a:p>
          <a:p>
            <a:pPr marL="342900" lvl="0" indent="-342900" algn="l" rtl="0">
              <a:lnSpc>
                <a:spcPct val="90000"/>
              </a:lnSpc>
              <a:spcBef>
                <a:spcPts val="1000"/>
              </a:spcBef>
              <a:spcAft>
                <a:spcPts val="0"/>
              </a:spcAft>
              <a:buClr>
                <a:schemeClr val="dk1"/>
              </a:buClr>
              <a:buSzPts val="2800"/>
              <a:buFont typeface="Arial"/>
              <a:buChar char="•"/>
            </a:pPr>
            <a:r>
              <a:rPr lang="en-US" sz="2800"/>
              <a:t>Never put any instruments or materials (liquid or solid) in your mouth, eyes, or ears. Or in the mouth, eyes, or ears of any student.</a:t>
            </a:r>
            <a:endParaRPr sz="2800"/>
          </a:p>
          <a:p>
            <a:pPr marL="342900" lvl="0" indent="-342900" algn="l" rtl="0">
              <a:lnSpc>
                <a:spcPct val="90000"/>
              </a:lnSpc>
              <a:spcBef>
                <a:spcPts val="1000"/>
              </a:spcBef>
              <a:spcAft>
                <a:spcPts val="0"/>
              </a:spcAft>
              <a:buSzPts val="2800"/>
              <a:buChar char="•"/>
            </a:pPr>
            <a:r>
              <a:rPr lang="en-US" sz="2800"/>
              <a:t>Jello cups and extra marshmallows have been set aside for students that avoid eating experiment materials.</a:t>
            </a:r>
            <a:endParaRPr sz="2800"/>
          </a:p>
          <a:p>
            <a:pPr marL="342900" lvl="0" indent="-342900" algn="l" rtl="0">
              <a:lnSpc>
                <a:spcPct val="90000"/>
              </a:lnSpc>
              <a:spcBef>
                <a:spcPts val="1000"/>
              </a:spcBef>
              <a:spcAft>
                <a:spcPts val="0"/>
              </a:spcAft>
              <a:buClr>
                <a:schemeClr val="dk1"/>
              </a:buClr>
              <a:buSzPts val="2800"/>
              <a:buFont typeface="Arial"/>
              <a:buChar char="•"/>
            </a:pPr>
            <a:r>
              <a:rPr lang="en-US" sz="2800"/>
              <a:t>Take turns.</a:t>
            </a:r>
            <a:endParaRPr/>
          </a:p>
          <a:p>
            <a:pPr marL="342900" lvl="0" indent="-342900" algn="l" rtl="0">
              <a:lnSpc>
                <a:spcPct val="90000"/>
              </a:lnSpc>
              <a:spcBef>
                <a:spcPts val="1000"/>
              </a:spcBef>
              <a:spcAft>
                <a:spcPts val="0"/>
              </a:spcAft>
              <a:buClr>
                <a:schemeClr val="dk1"/>
              </a:buClr>
              <a:buSzPts val="2800"/>
              <a:buFont typeface="Arial"/>
              <a:buChar char="•"/>
            </a:pPr>
            <a:r>
              <a:rPr lang="en-US" sz="2800"/>
              <a:t>Listen carefully to the docent’s directions before you begin.</a:t>
            </a:r>
            <a:endParaRPr/>
          </a:p>
          <a:p>
            <a:pPr marL="342900" lvl="0" indent="-342900" algn="l" rtl="0">
              <a:lnSpc>
                <a:spcPct val="90000"/>
              </a:lnSpc>
              <a:spcBef>
                <a:spcPts val="1000"/>
              </a:spcBef>
              <a:spcAft>
                <a:spcPts val="0"/>
              </a:spcAft>
              <a:buClr>
                <a:schemeClr val="dk1"/>
              </a:buClr>
              <a:buSzPts val="2800"/>
              <a:buFont typeface="Arial"/>
              <a:buChar char="•"/>
            </a:pPr>
            <a:r>
              <a:rPr lang="en-US" sz="2800"/>
              <a:t>Handle all materials carefully</a:t>
            </a:r>
            <a:endParaRPr/>
          </a:p>
          <a:p>
            <a:pPr marL="342900" lvl="0" indent="-342900" algn="l" rtl="0">
              <a:lnSpc>
                <a:spcPct val="90000"/>
              </a:lnSpc>
              <a:spcBef>
                <a:spcPts val="1000"/>
              </a:spcBef>
              <a:spcAft>
                <a:spcPts val="0"/>
              </a:spcAft>
              <a:buClr>
                <a:schemeClr val="dk1"/>
              </a:buClr>
              <a:buSzPts val="2800"/>
              <a:buFont typeface="Arial"/>
              <a:buChar char="•"/>
            </a:pPr>
            <a:r>
              <a:rPr lang="en-US" sz="2800"/>
              <a:t>Relax and have fun</a:t>
            </a:r>
            <a:endParaRPr/>
          </a:p>
          <a:p>
            <a:pPr marL="342900" lvl="0" indent="-190500" algn="l" rtl="0">
              <a:lnSpc>
                <a:spcPct val="90000"/>
              </a:lnSpc>
              <a:spcBef>
                <a:spcPts val="1000"/>
              </a:spcBef>
              <a:spcAft>
                <a:spcPts val="0"/>
              </a:spcAft>
              <a:buClr>
                <a:schemeClr val="dk1"/>
              </a:buClr>
              <a:buSzPts val="2400"/>
              <a:buFont typeface="Arial"/>
              <a:buNone/>
            </a:pPr>
            <a:endParaRPr/>
          </a:p>
          <a:p>
            <a:pPr marL="0" lvl="0" indent="0" algn="ctr" rtl="0">
              <a:lnSpc>
                <a:spcPct val="90000"/>
              </a:lnSpc>
              <a:spcBef>
                <a:spcPts val="1000"/>
              </a:spcBef>
              <a:spcAft>
                <a:spcPts val="0"/>
              </a:spcAft>
              <a:buClr>
                <a:schemeClr val="dk1"/>
              </a:buClr>
              <a:buSzPts val="2400"/>
              <a:buNone/>
            </a:pP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47ce1f530b_1_77"/>
          <p:cNvSpPr txBox="1">
            <a:spLocks noGrp="1"/>
          </p:cNvSpPr>
          <p:nvPr>
            <p:ph type="title"/>
          </p:nvPr>
        </p:nvSpPr>
        <p:spPr>
          <a:xfrm>
            <a:off x="1354138" y="365125"/>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What causes Earthquakes?</a:t>
            </a:r>
            <a:endParaRPr/>
          </a:p>
        </p:txBody>
      </p:sp>
      <p:sp>
        <p:nvSpPr>
          <p:cNvPr id="105" name="Google Shape;105;g247ce1f530b_1_77"/>
          <p:cNvSpPr txBox="1">
            <a:spLocks noGrp="1"/>
          </p:cNvSpPr>
          <p:nvPr>
            <p:ph type="body" idx="1"/>
          </p:nvPr>
        </p:nvSpPr>
        <p:spPr>
          <a:xfrm>
            <a:off x="1354138" y="1399592"/>
            <a:ext cx="9480600" cy="47775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Watch video 7:22 </a:t>
            </a:r>
            <a:endParaRPr/>
          </a:p>
        </p:txBody>
      </p:sp>
      <p:sp>
        <p:nvSpPr>
          <p:cNvPr id="106" name="Google Shape;106;g247ce1f530b_1_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07" name="Google Shape;107;g247ce1f530b_1_77" descr="In this video we will explain plate tectonics for kids!  Together we will learn about the two main types of tectonic plates, Oceanic and Continental. We also cover the 3 kinds of boundaries which are: Convergent, Divergent, and Transform. This helps us understand exactly how the plate tectonics move AND what happens when they do. We will also learn about Pangaea and how all of the plates were once together and over millions the plate tectonics have cause the continents to separate. &#10;&#10;Don't just stop with this video.  Visit us at https://learnbright.org/lessons/science/plate-tectonics/ and download your free 12 page lesson plane with more plate tectonics worksheets, activities and more! &#10;&#10;Check out some of our other videos related to plate tectonics here: &#10;Volcanoes: https://youtu.be/3Jxeh-yAXek&#10;Earthquakes &amp; Tsunamis: https://youtu.be/Q-v-G1iL67w&#10;&#10;Thank you for watching and learning with us! We’re constantly releasing new content and videos, so click that “Subscribe” button and you’ll get notified.&#10;&#10;Find and Follow Us Online: &#10;Facebook: https://www.facebook.com/LearnBright/ &#10;Instagram: https://instagram.com/LearnBrightEducation&#10;Pinterest: https://pinterest.com/LearnBrightEducation &#10;YouTube: https://www.youtube.com/LearnBright &#10;Website: https://learnbright.org/&#10;&#10;*Teachers and Parents! Did you know? In addition to these great videos, we have also created a library of high quality and engaging lessons for your elementary aged student(s). Visit us, sign up for a free account, and instantly you'll have access to thousands of lesson plans, learning materials, teaching instructions, activities, and assignments that your kids will really enjoy! We hope to see you soon! &#10;&#10;Browse our entire collection of Science lesson plans: https://learnbright.org/lessons/?filter_subject=science&#10;&#10;#PlateTectonicsForKids&#10;#TectonicPlates" title="Plate Tectonics for Kids | Tectonic plates explained">
            <a:hlinkClick r:id="rId3"/>
          </p:cNvPr>
          <p:cNvPicPr preferRelativeResize="0"/>
          <p:nvPr/>
        </p:nvPicPr>
        <p:blipFill>
          <a:blip r:embed="rId4">
            <a:alphaModFix/>
          </a:blip>
          <a:stretch>
            <a:fillRect/>
          </a:stretch>
        </p:blipFill>
        <p:spPr>
          <a:xfrm>
            <a:off x="2293350" y="2071100"/>
            <a:ext cx="7299575" cy="41060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47ce1f530b_1_50"/>
          <p:cNvSpPr txBox="1">
            <a:spLocks noGrp="1"/>
          </p:cNvSpPr>
          <p:nvPr>
            <p:ph type="title"/>
          </p:nvPr>
        </p:nvSpPr>
        <p:spPr>
          <a:xfrm>
            <a:off x="1354138" y="365125"/>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Earth’s Layers</a:t>
            </a:r>
            <a:endParaRPr/>
          </a:p>
        </p:txBody>
      </p:sp>
      <p:sp>
        <p:nvSpPr>
          <p:cNvPr id="113" name="Google Shape;113;g247ce1f530b_1_50"/>
          <p:cNvSpPr txBox="1">
            <a:spLocks noGrp="1"/>
          </p:cNvSpPr>
          <p:nvPr>
            <p:ph type="body" idx="1"/>
          </p:nvPr>
        </p:nvSpPr>
        <p:spPr>
          <a:xfrm>
            <a:off x="1354138" y="1576250"/>
            <a:ext cx="9480600" cy="4351200"/>
          </a:xfrm>
          <a:prstGeom prst="rect">
            <a:avLst/>
          </a:prstGeom>
          <a:noFill/>
          <a:ln w="9525" cap="flat" cmpd="sng">
            <a:solidFill>
              <a:srgbClr val="00FF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endParaRPr/>
          </a:p>
          <a:p>
            <a:pPr marL="457200" marR="0" lvl="0" indent="0" algn="l" rtl="0">
              <a:lnSpc>
                <a:spcPct val="90000"/>
              </a:lnSpc>
              <a:spcBef>
                <a:spcPts val="0"/>
              </a:spcBef>
              <a:spcAft>
                <a:spcPts val="0"/>
              </a:spcAft>
              <a:buNone/>
            </a:pPr>
            <a:endParaRPr/>
          </a:p>
          <a:p>
            <a:pPr marL="228600" marR="0" lvl="0" indent="-228600" algn="l" rtl="0">
              <a:lnSpc>
                <a:spcPct val="90000"/>
              </a:lnSpc>
              <a:spcBef>
                <a:spcPts val="0"/>
              </a:spcBef>
              <a:spcAft>
                <a:spcPts val="0"/>
              </a:spcAft>
              <a:buSzPts val="2800"/>
              <a:buChar char="•"/>
            </a:pPr>
            <a:r>
              <a:rPr lang="en-US"/>
              <a:t>Earth has four major layers</a:t>
            </a:r>
            <a:endParaRPr/>
          </a:p>
          <a:p>
            <a:pPr marL="914400" marR="0" lvl="1" indent="-406400" algn="l" rtl="0">
              <a:lnSpc>
                <a:spcPct val="90000"/>
              </a:lnSpc>
              <a:spcBef>
                <a:spcPts val="0"/>
              </a:spcBef>
              <a:spcAft>
                <a:spcPts val="0"/>
              </a:spcAft>
              <a:buSzPts val="2800"/>
              <a:buChar char="-"/>
            </a:pPr>
            <a:r>
              <a:rPr lang="en-US"/>
              <a:t>Inner core</a:t>
            </a:r>
            <a:endParaRPr/>
          </a:p>
          <a:p>
            <a:pPr marL="914400" marR="0" lvl="1" indent="-406400" algn="l" rtl="0">
              <a:lnSpc>
                <a:spcPct val="90000"/>
              </a:lnSpc>
              <a:spcBef>
                <a:spcPts val="0"/>
              </a:spcBef>
              <a:spcAft>
                <a:spcPts val="0"/>
              </a:spcAft>
              <a:buSzPts val="2800"/>
              <a:buChar char="-"/>
            </a:pPr>
            <a:r>
              <a:rPr lang="en-US"/>
              <a:t>Outer core</a:t>
            </a:r>
            <a:endParaRPr/>
          </a:p>
          <a:p>
            <a:pPr marL="914400" marR="0" lvl="1" indent="-406400" algn="l" rtl="0">
              <a:lnSpc>
                <a:spcPct val="90000"/>
              </a:lnSpc>
              <a:spcBef>
                <a:spcPts val="0"/>
              </a:spcBef>
              <a:spcAft>
                <a:spcPts val="0"/>
              </a:spcAft>
              <a:buSzPts val="2800"/>
              <a:buChar char="-"/>
            </a:pPr>
            <a:r>
              <a:rPr lang="en-US"/>
              <a:t>Mantle</a:t>
            </a:r>
            <a:endParaRPr/>
          </a:p>
          <a:p>
            <a:pPr marL="1371600" marR="0" lvl="2" indent="-342900" algn="l" rtl="0">
              <a:lnSpc>
                <a:spcPct val="90000"/>
              </a:lnSpc>
              <a:spcBef>
                <a:spcPts val="0"/>
              </a:spcBef>
              <a:spcAft>
                <a:spcPts val="0"/>
              </a:spcAft>
              <a:buSzPts val="1800"/>
              <a:buChar char="▪"/>
            </a:pPr>
            <a:r>
              <a:rPr lang="en-US"/>
              <a:t>Slow moving </a:t>
            </a:r>
            <a:endParaRPr/>
          </a:p>
          <a:p>
            <a:pPr marL="914400" marR="0" lvl="1" indent="-406400" algn="l" rtl="0">
              <a:lnSpc>
                <a:spcPct val="90000"/>
              </a:lnSpc>
              <a:spcBef>
                <a:spcPts val="0"/>
              </a:spcBef>
              <a:spcAft>
                <a:spcPts val="0"/>
              </a:spcAft>
              <a:buSzPts val="2800"/>
              <a:buChar char="-"/>
            </a:pPr>
            <a:r>
              <a:rPr lang="en-US"/>
              <a:t>Crust </a:t>
            </a:r>
            <a:endParaRPr/>
          </a:p>
          <a:p>
            <a:pPr marL="1371600" marR="0" lvl="2" indent="-342900" algn="l" rtl="0">
              <a:lnSpc>
                <a:spcPct val="90000"/>
              </a:lnSpc>
              <a:spcBef>
                <a:spcPts val="0"/>
              </a:spcBef>
              <a:spcAft>
                <a:spcPts val="0"/>
              </a:spcAft>
              <a:buSzPts val="1800"/>
              <a:buChar char="▪"/>
            </a:pPr>
            <a:r>
              <a:rPr lang="en-US"/>
              <a:t>Many puzzle pieces called tectonic plates </a:t>
            </a:r>
            <a:endParaRPr/>
          </a:p>
        </p:txBody>
      </p:sp>
      <p:sp>
        <p:nvSpPr>
          <p:cNvPr id="114" name="Google Shape;114;g247ce1f530b_1_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15" name="Google Shape;115;g247ce1f530b_1_50"/>
          <p:cNvPicPr preferRelativeResize="0"/>
          <p:nvPr/>
        </p:nvPicPr>
        <p:blipFill>
          <a:blip r:embed="rId3">
            <a:alphaModFix/>
          </a:blip>
          <a:stretch>
            <a:fillRect/>
          </a:stretch>
        </p:blipFill>
        <p:spPr>
          <a:xfrm>
            <a:off x="7050225" y="1690825"/>
            <a:ext cx="2743200" cy="2727063"/>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80d7bbd306_0_6"/>
          <p:cNvSpPr txBox="1">
            <a:spLocks noGrp="1"/>
          </p:cNvSpPr>
          <p:nvPr>
            <p:ph type="title"/>
          </p:nvPr>
        </p:nvSpPr>
        <p:spPr>
          <a:xfrm>
            <a:off x="1354138" y="365125"/>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Tectonic Plates</a:t>
            </a:r>
            <a:endParaRPr/>
          </a:p>
        </p:txBody>
      </p:sp>
      <p:sp>
        <p:nvSpPr>
          <p:cNvPr id="122" name="Google Shape;122;g180d7bbd306_0_6"/>
          <p:cNvSpPr txBox="1">
            <a:spLocks noGrp="1"/>
          </p:cNvSpPr>
          <p:nvPr>
            <p:ph type="body" idx="1"/>
          </p:nvPr>
        </p:nvSpPr>
        <p:spPr>
          <a:xfrm>
            <a:off x="941100" y="1552825"/>
            <a:ext cx="10412700" cy="44859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en-US"/>
              <a:t>Tectonic plates are puzzle pieces of Earth’s crust</a:t>
            </a:r>
            <a:endParaRPr/>
          </a:p>
          <a:p>
            <a:pPr marL="228600" lvl="0" indent="-228600" algn="l" rtl="0">
              <a:lnSpc>
                <a:spcPct val="90000"/>
              </a:lnSpc>
              <a:spcBef>
                <a:spcPts val="1000"/>
              </a:spcBef>
              <a:spcAft>
                <a:spcPts val="0"/>
              </a:spcAft>
              <a:buSzPts val="2800"/>
              <a:buChar char="•"/>
            </a:pPr>
            <a:r>
              <a:rPr lang="en-US"/>
              <a:t>Faults are the borders of the tectonic plates</a:t>
            </a:r>
            <a:endParaRPr/>
          </a:p>
          <a:p>
            <a:pPr marL="228600" lvl="0" indent="-228600" algn="l" rtl="0">
              <a:lnSpc>
                <a:spcPct val="90000"/>
              </a:lnSpc>
              <a:spcBef>
                <a:spcPts val="1000"/>
              </a:spcBef>
              <a:spcAft>
                <a:spcPts val="0"/>
              </a:spcAft>
              <a:buSzPts val="2800"/>
              <a:buChar char="•"/>
            </a:pPr>
            <a:r>
              <a:rPr lang="en-US"/>
              <a:t>Edges of plates are rough and can get stuck</a:t>
            </a:r>
            <a:endParaRPr/>
          </a:p>
          <a:p>
            <a:pPr marL="228600" lvl="0" indent="-228600" algn="l" rtl="0">
              <a:lnSpc>
                <a:spcPct val="90000"/>
              </a:lnSpc>
              <a:spcBef>
                <a:spcPts val="1000"/>
              </a:spcBef>
              <a:spcAft>
                <a:spcPts val="0"/>
              </a:spcAft>
              <a:buSzPts val="2800"/>
              <a:buChar char="•"/>
            </a:pPr>
            <a:r>
              <a:rPr lang="en-US"/>
              <a:t>Earthquakes happen when edges unstick</a:t>
            </a:r>
            <a:endParaRPr/>
          </a:p>
          <a:p>
            <a:pPr marL="228600" lvl="0" indent="-228600" algn="l" rtl="0">
              <a:lnSpc>
                <a:spcPct val="90000"/>
              </a:lnSpc>
              <a:spcBef>
                <a:spcPts val="1000"/>
              </a:spcBef>
              <a:spcAft>
                <a:spcPts val="0"/>
              </a:spcAft>
              <a:buSzPts val="2800"/>
              <a:buChar char="•"/>
            </a:pPr>
            <a:r>
              <a:rPr lang="en-US"/>
              <a:t>Energy radiates in all directions like </a:t>
            </a:r>
            <a:endParaRPr/>
          </a:p>
          <a:p>
            <a:pPr marL="0" lvl="0" indent="0" algn="l" rtl="0">
              <a:lnSpc>
                <a:spcPct val="90000"/>
              </a:lnSpc>
              <a:spcBef>
                <a:spcPts val="1000"/>
              </a:spcBef>
              <a:spcAft>
                <a:spcPts val="0"/>
              </a:spcAft>
              <a:buNone/>
            </a:pPr>
            <a:r>
              <a:rPr lang="en-US"/>
              <a:t>  ripples in a pond called seismic waves</a:t>
            </a:r>
            <a:endParaRPr/>
          </a:p>
        </p:txBody>
      </p:sp>
      <p:sp>
        <p:nvSpPr>
          <p:cNvPr id="123" name="Google Shape;123;g180d7bbd306_0_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pic>
        <p:nvPicPr>
          <p:cNvPr id="124" name="Google Shape;124;g180d7bbd306_0_6"/>
          <p:cNvPicPr preferRelativeResize="0"/>
          <p:nvPr/>
        </p:nvPicPr>
        <p:blipFill>
          <a:blip r:embed="rId3">
            <a:alphaModFix/>
          </a:blip>
          <a:stretch>
            <a:fillRect/>
          </a:stretch>
        </p:blipFill>
        <p:spPr>
          <a:xfrm>
            <a:off x="7545350" y="3591775"/>
            <a:ext cx="3585276" cy="2446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47ce1f530b_1_66"/>
          <p:cNvSpPr txBox="1">
            <a:spLocks noGrp="1"/>
          </p:cNvSpPr>
          <p:nvPr>
            <p:ph type="title"/>
          </p:nvPr>
        </p:nvSpPr>
        <p:spPr>
          <a:xfrm>
            <a:off x="1354138" y="365125"/>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Types of Seismic Waves</a:t>
            </a:r>
            <a:endParaRPr/>
          </a:p>
        </p:txBody>
      </p:sp>
      <p:sp>
        <p:nvSpPr>
          <p:cNvPr id="131" name="Google Shape;131;g247ce1f530b_1_66"/>
          <p:cNvSpPr txBox="1">
            <a:spLocks noGrp="1"/>
          </p:cNvSpPr>
          <p:nvPr>
            <p:ph type="body" idx="1"/>
          </p:nvPr>
        </p:nvSpPr>
        <p:spPr>
          <a:xfrm>
            <a:off x="1241900" y="1825625"/>
            <a:ext cx="95928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a:t>Primary or P waves travel fastest </a:t>
            </a:r>
            <a:endParaRPr/>
          </a:p>
          <a:p>
            <a:pPr marL="0" lvl="0" indent="0" algn="l" rtl="0">
              <a:lnSpc>
                <a:spcPct val="90000"/>
              </a:lnSpc>
              <a:spcBef>
                <a:spcPts val="1000"/>
              </a:spcBef>
              <a:spcAft>
                <a:spcPts val="0"/>
              </a:spcAft>
              <a:buNone/>
            </a:pPr>
            <a:r>
              <a:rPr lang="en-US"/>
              <a:t>and are the first to arrive </a:t>
            </a:r>
            <a:endParaRPr sz="1200">
              <a:solidFill>
                <a:srgbClr val="4D5156"/>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None/>
            </a:pPr>
            <a:endParaRPr sz="1200">
              <a:solidFill>
                <a:srgbClr val="4D5156"/>
              </a:solidFill>
              <a:highlight>
                <a:srgbClr val="FFFFFF"/>
              </a:highlight>
              <a:latin typeface="Roboto"/>
              <a:ea typeface="Roboto"/>
              <a:cs typeface="Roboto"/>
              <a:sym typeface="Roboto"/>
            </a:endParaRPr>
          </a:p>
          <a:p>
            <a:pPr marL="0" lvl="0" indent="0" algn="l" rtl="0">
              <a:lnSpc>
                <a:spcPct val="90000"/>
              </a:lnSpc>
              <a:spcBef>
                <a:spcPts val="1000"/>
              </a:spcBef>
              <a:spcAft>
                <a:spcPts val="0"/>
              </a:spcAft>
              <a:buNone/>
            </a:pPr>
            <a:r>
              <a:rPr lang="en-US"/>
              <a:t>Secondary or S waves follow P waves </a:t>
            </a:r>
            <a:endParaRPr/>
          </a:p>
          <a:p>
            <a:pPr marL="0" lvl="0" indent="0" algn="l" rtl="0">
              <a:lnSpc>
                <a:spcPct val="90000"/>
              </a:lnSpc>
              <a:spcBef>
                <a:spcPts val="1000"/>
              </a:spcBef>
              <a:spcAft>
                <a:spcPts val="0"/>
              </a:spcAft>
              <a:buNone/>
            </a:pPr>
            <a:r>
              <a:rPr lang="en-US"/>
              <a:t>and take longer to get to you</a:t>
            </a:r>
            <a:endParaRPr/>
          </a:p>
          <a:p>
            <a:pPr marL="0" lvl="0" indent="0" algn="l" rtl="0">
              <a:lnSpc>
                <a:spcPct val="90000"/>
              </a:lnSpc>
              <a:spcBef>
                <a:spcPts val="1000"/>
              </a:spcBef>
              <a:spcAft>
                <a:spcPts val="0"/>
              </a:spcAft>
              <a:buNone/>
            </a:pPr>
            <a:endParaRPr sz="1200"/>
          </a:p>
          <a:p>
            <a:pPr marL="0" lvl="0" indent="0" algn="l" rtl="0">
              <a:lnSpc>
                <a:spcPct val="90000"/>
              </a:lnSpc>
              <a:spcBef>
                <a:spcPts val="1000"/>
              </a:spcBef>
              <a:spcAft>
                <a:spcPts val="0"/>
              </a:spcAft>
              <a:buNone/>
            </a:pPr>
            <a:r>
              <a:rPr lang="en-US"/>
              <a:t>Looking at time between waves</a:t>
            </a:r>
            <a:endParaRPr/>
          </a:p>
          <a:p>
            <a:pPr marL="0" lvl="0" indent="0" algn="l" rtl="0">
              <a:lnSpc>
                <a:spcPct val="90000"/>
              </a:lnSpc>
              <a:spcBef>
                <a:spcPts val="1000"/>
              </a:spcBef>
              <a:spcAft>
                <a:spcPts val="0"/>
              </a:spcAft>
              <a:buNone/>
            </a:pPr>
            <a:r>
              <a:rPr lang="en-US"/>
              <a:t>tells you how far away the epicenter </a:t>
            </a:r>
            <a:endParaRPr/>
          </a:p>
          <a:p>
            <a:pPr marL="0" lvl="0" indent="0" algn="l" rtl="0">
              <a:lnSpc>
                <a:spcPct val="90000"/>
              </a:lnSpc>
              <a:spcBef>
                <a:spcPts val="1000"/>
              </a:spcBef>
              <a:spcAft>
                <a:spcPts val="0"/>
              </a:spcAft>
              <a:buNone/>
            </a:pPr>
            <a:r>
              <a:rPr lang="en-US"/>
              <a:t>was</a:t>
            </a:r>
            <a:endParaRPr/>
          </a:p>
        </p:txBody>
      </p:sp>
      <p:sp>
        <p:nvSpPr>
          <p:cNvPr id="132" name="Google Shape;132;g247ce1f530b_1_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pic>
        <p:nvPicPr>
          <p:cNvPr id="133" name="Google Shape;133;g247ce1f530b_1_66"/>
          <p:cNvPicPr preferRelativeResize="0"/>
          <p:nvPr/>
        </p:nvPicPr>
        <p:blipFill>
          <a:blip r:embed="rId3">
            <a:alphaModFix/>
          </a:blip>
          <a:stretch>
            <a:fillRect/>
          </a:stretch>
        </p:blipFill>
        <p:spPr>
          <a:xfrm>
            <a:off x="6960525" y="1233275"/>
            <a:ext cx="4159475" cy="5248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47ce1f530b_1_58"/>
          <p:cNvSpPr txBox="1">
            <a:spLocks noGrp="1"/>
          </p:cNvSpPr>
          <p:nvPr>
            <p:ph type="title"/>
          </p:nvPr>
        </p:nvSpPr>
        <p:spPr>
          <a:xfrm>
            <a:off x="1354138" y="365125"/>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How Are Earthquakes Recorded?</a:t>
            </a:r>
            <a:endParaRPr/>
          </a:p>
        </p:txBody>
      </p:sp>
      <p:sp>
        <p:nvSpPr>
          <p:cNvPr id="140" name="Google Shape;140;g247ce1f530b_1_58"/>
          <p:cNvSpPr txBox="1">
            <a:spLocks noGrp="1"/>
          </p:cNvSpPr>
          <p:nvPr>
            <p:ph type="body" idx="1"/>
          </p:nvPr>
        </p:nvSpPr>
        <p:spPr>
          <a:xfrm>
            <a:off x="1354138" y="1825625"/>
            <a:ext cx="94806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US"/>
              <a:t>Seismographs record earthquakes</a:t>
            </a:r>
            <a:endParaRPr/>
          </a:p>
          <a:p>
            <a:pPr marL="457200" lvl="0" indent="-342900" algn="l" rtl="0">
              <a:lnSpc>
                <a:spcPct val="90000"/>
              </a:lnSpc>
              <a:spcBef>
                <a:spcPts val="0"/>
              </a:spcBef>
              <a:spcAft>
                <a:spcPts val="0"/>
              </a:spcAft>
              <a:buSzPts val="1800"/>
              <a:buChar char="•"/>
            </a:pPr>
            <a:r>
              <a:rPr lang="en-US"/>
              <a:t>Size of the earthquake 	depends on size of the fault and the amount of slip on the fault</a:t>
            </a:r>
            <a:endParaRPr/>
          </a:p>
          <a:p>
            <a:pPr marL="457200" lvl="0" indent="-342900" algn="l" rtl="0">
              <a:lnSpc>
                <a:spcPct val="90000"/>
              </a:lnSpc>
              <a:spcBef>
                <a:spcPts val="0"/>
              </a:spcBef>
              <a:spcAft>
                <a:spcPts val="0"/>
              </a:spcAft>
              <a:buSzPts val="1800"/>
              <a:buChar char="•"/>
            </a:pPr>
            <a:r>
              <a:rPr lang="en-US"/>
              <a:t>Two scales</a:t>
            </a:r>
            <a:endParaRPr/>
          </a:p>
          <a:p>
            <a:pPr marL="914400" lvl="1" indent="-342900" algn="l" rtl="0">
              <a:lnSpc>
                <a:spcPct val="90000"/>
              </a:lnSpc>
              <a:spcBef>
                <a:spcPts val="0"/>
              </a:spcBef>
              <a:spcAft>
                <a:spcPts val="0"/>
              </a:spcAft>
              <a:buSzPts val="1800"/>
              <a:buChar char="-"/>
            </a:pPr>
            <a:r>
              <a:rPr lang="en-US"/>
              <a:t>Richter Scale - Magnitude</a:t>
            </a:r>
            <a:endParaRPr/>
          </a:p>
          <a:p>
            <a:pPr marL="914400" lvl="1" indent="-342900" algn="l" rtl="0">
              <a:lnSpc>
                <a:spcPct val="90000"/>
              </a:lnSpc>
              <a:spcBef>
                <a:spcPts val="0"/>
              </a:spcBef>
              <a:spcAft>
                <a:spcPts val="0"/>
              </a:spcAft>
              <a:buSzPts val="1800"/>
              <a:buChar char="-"/>
            </a:pPr>
            <a:r>
              <a:rPr lang="en-US"/>
              <a:t>Mercalli Scale - Intensity</a:t>
            </a:r>
            <a:endParaRPr/>
          </a:p>
          <a:p>
            <a:pPr marL="457200" lvl="0" indent="0" algn="l" rtl="0">
              <a:lnSpc>
                <a:spcPct val="90000"/>
              </a:lnSpc>
              <a:spcBef>
                <a:spcPts val="1000"/>
              </a:spcBef>
              <a:spcAft>
                <a:spcPts val="0"/>
              </a:spcAft>
              <a:buNone/>
            </a:pPr>
            <a:r>
              <a:rPr lang="en-US"/>
              <a:t> </a:t>
            </a:r>
            <a:endParaRPr/>
          </a:p>
        </p:txBody>
      </p:sp>
      <p:sp>
        <p:nvSpPr>
          <p:cNvPr id="141" name="Google Shape;141;g247ce1f530b_1_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pic>
        <p:nvPicPr>
          <p:cNvPr id="142" name="Google Shape;142;g247ce1f530b_1_58"/>
          <p:cNvPicPr preferRelativeResize="0"/>
          <p:nvPr/>
        </p:nvPicPr>
        <p:blipFill>
          <a:blip r:embed="rId3">
            <a:alphaModFix/>
          </a:blip>
          <a:stretch>
            <a:fillRect/>
          </a:stretch>
        </p:blipFill>
        <p:spPr>
          <a:xfrm>
            <a:off x="7176975" y="3288700"/>
            <a:ext cx="4042650" cy="3067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480d5e2cf4_0_7"/>
          <p:cNvSpPr txBox="1">
            <a:spLocks noGrp="1"/>
          </p:cNvSpPr>
          <p:nvPr>
            <p:ph type="title"/>
          </p:nvPr>
        </p:nvSpPr>
        <p:spPr>
          <a:xfrm>
            <a:off x="1354138" y="365125"/>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Richter and Mercalli Scales</a:t>
            </a:r>
            <a:endParaRPr/>
          </a:p>
        </p:txBody>
      </p:sp>
      <p:sp>
        <p:nvSpPr>
          <p:cNvPr id="148" name="Google Shape;148;g2480d5e2cf4_0_7"/>
          <p:cNvSpPr txBox="1">
            <a:spLocks noGrp="1"/>
          </p:cNvSpPr>
          <p:nvPr>
            <p:ph type="body" idx="1"/>
          </p:nvPr>
        </p:nvSpPr>
        <p:spPr>
          <a:xfrm>
            <a:off x="1354138" y="1399592"/>
            <a:ext cx="9480600" cy="47775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None/>
            </a:pPr>
            <a:endParaRPr/>
          </a:p>
        </p:txBody>
      </p:sp>
      <p:sp>
        <p:nvSpPr>
          <p:cNvPr id="149" name="Google Shape;149;g2480d5e2cf4_0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50" name="Google Shape;150;g2480d5e2cf4_0_7"/>
          <p:cNvPicPr preferRelativeResize="0"/>
          <p:nvPr/>
        </p:nvPicPr>
        <p:blipFill>
          <a:blip r:embed="rId3">
            <a:alphaModFix/>
          </a:blip>
          <a:stretch>
            <a:fillRect/>
          </a:stretch>
        </p:blipFill>
        <p:spPr>
          <a:xfrm>
            <a:off x="1419647" y="1399600"/>
            <a:ext cx="3757350" cy="4899024"/>
          </a:xfrm>
          <a:prstGeom prst="rect">
            <a:avLst/>
          </a:prstGeom>
          <a:noFill/>
          <a:ln>
            <a:noFill/>
          </a:ln>
        </p:spPr>
      </p:pic>
      <p:pic>
        <p:nvPicPr>
          <p:cNvPr id="151" name="Google Shape;151;g2480d5e2cf4_0_7"/>
          <p:cNvPicPr preferRelativeResize="0"/>
          <p:nvPr/>
        </p:nvPicPr>
        <p:blipFill>
          <a:blip r:embed="rId4">
            <a:alphaModFix/>
          </a:blip>
          <a:stretch>
            <a:fillRect/>
          </a:stretch>
        </p:blipFill>
        <p:spPr>
          <a:xfrm>
            <a:off x="6020575" y="1571554"/>
            <a:ext cx="4728425" cy="4433595"/>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480d5e2cf4_0_0"/>
          <p:cNvSpPr txBox="1">
            <a:spLocks noGrp="1"/>
          </p:cNvSpPr>
          <p:nvPr>
            <p:ph type="title"/>
          </p:nvPr>
        </p:nvSpPr>
        <p:spPr>
          <a:xfrm>
            <a:off x="1354138" y="365125"/>
            <a:ext cx="9480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a:t>Real Life Shake Tables</a:t>
            </a:r>
            <a:endParaRPr/>
          </a:p>
        </p:txBody>
      </p:sp>
      <p:sp>
        <p:nvSpPr>
          <p:cNvPr id="157" name="Google Shape;157;g2480d5e2cf4_0_0"/>
          <p:cNvSpPr txBox="1">
            <a:spLocks noGrp="1"/>
          </p:cNvSpPr>
          <p:nvPr>
            <p:ph type="body" idx="1"/>
          </p:nvPr>
        </p:nvSpPr>
        <p:spPr>
          <a:xfrm>
            <a:off x="1354138" y="1399592"/>
            <a:ext cx="9480600" cy="47775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SzPts val="2800"/>
              <a:buChar char="•"/>
            </a:pPr>
            <a:r>
              <a:rPr lang="en-US"/>
              <a:t>Watch video 2:13</a:t>
            </a:r>
            <a:endParaRPr/>
          </a:p>
        </p:txBody>
      </p:sp>
      <p:sp>
        <p:nvSpPr>
          <p:cNvPr id="158" name="Google Shape;158;g2480d5e2cf4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59" name="Google Shape;159;g2480d5e2cf4_0_0" descr="Assistant Professor Maria Koliou of Texas A&amp;M University’s Zachry Department of Civil Engineering is leading an interdisciplinary study with researchers from six other US research universities and Nagoya University in Japan into how earthquakes damage residential wood-framed buildings. Researchers recently gathered data during a series of tests at Japan’s E-Defense, the world’s largest shake table. The results should help communities repair damaged buildings and their surrounding infrastructure more quickly. The collaboration is part of a National Science Foundation (NSF) Rapid Response research project under a partnership between the NSF-funded Natural Hazards Engineering Research Infrastructure (NHERI) and Japan’s National Research Institute for Earth Science and Disaster Resilience (NIED)." title="World’s largest shake table reveals how earthquakes damage wood-framed buildings">
            <a:hlinkClick r:id="rId3"/>
          </p:cNvPr>
          <p:cNvPicPr preferRelativeResize="0"/>
          <p:nvPr/>
        </p:nvPicPr>
        <p:blipFill>
          <a:blip r:embed="rId4">
            <a:alphaModFix/>
          </a:blip>
          <a:stretch>
            <a:fillRect/>
          </a:stretch>
        </p:blipFill>
        <p:spPr>
          <a:xfrm>
            <a:off x="2656775" y="2120850"/>
            <a:ext cx="6516400" cy="366547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Widescreen</PresentationFormat>
  <Paragraphs>159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Century Gothic</vt:lpstr>
      <vt:lpstr>Roboto</vt:lpstr>
      <vt:lpstr>Noto Sans Symbols</vt:lpstr>
      <vt:lpstr>Arial</vt:lpstr>
      <vt:lpstr>Office Theme</vt:lpstr>
      <vt:lpstr>  Twin Oaks Elementary  Science Docent   Grade 4  Earth Science: Earthquakes</vt:lpstr>
      <vt:lpstr>Science Lab Rules</vt:lpstr>
      <vt:lpstr>What causes Earthquakes?</vt:lpstr>
      <vt:lpstr>Earth’s Layers</vt:lpstr>
      <vt:lpstr>Tectonic Plates</vt:lpstr>
      <vt:lpstr>Types of Seismic Waves</vt:lpstr>
      <vt:lpstr>How Are Earthquakes Recorded?</vt:lpstr>
      <vt:lpstr>Richter and Mercalli Scales</vt:lpstr>
      <vt:lpstr>Real Life Shake Tables</vt:lpstr>
      <vt:lpstr>PowerPoint Presentation</vt:lpstr>
      <vt:lpstr>Earthquake Experiment</vt:lpstr>
      <vt:lpstr>Engineering Process</vt:lpstr>
      <vt:lpstr>Earthquake Experiment</vt:lpstr>
      <vt:lpstr>Earthquake Experiments</vt:lpstr>
      <vt:lpstr> Debrief - Take Aways </vt:lpstr>
      <vt:lpstr>Vocabulary</vt:lpstr>
      <vt:lpstr>Vocabulary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Twin Oaks Elementary  Science Docent   Grade 4  Earth Science: Earthquakes</dc:title>
  <dc:creator>Angie Ford</dc:creator>
  <cp:lastModifiedBy>Amy Welch</cp:lastModifiedBy>
  <cp:revision>1</cp:revision>
  <dcterms:created xsi:type="dcterms:W3CDTF">2017-11-09T22:09:16Z</dcterms:created>
  <dcterms:modified xsi:type="dcterms:W3CDTF">2023-05-23T02:53:22Z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